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6858000" cx="12192000"/>
  <p:notesSz cx="6858000" cy="9144000"/>
  <p:embeddedFontLst>
    <p:embeddedFont>
      <p:font typeface="Roboto Mon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A1B9AB5-72C5-4954-8401-E94423EC17EC}">
  <a:tblStyle styleId="{2A1B9AB5-72C5-4954-8401-E94423EC17EC}" styleName="Table_0">
    <a:wholeTbl>
      <a:tcTxStyle b="off" i="off">
        <a:font>
          <a:latin typeface="Aptos"/>
          <a:ea typeface="Aptos"/>
          <a:cs typeface="Aptos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E9EC"/>
          </a:solidFill>
        </a:fill>
      </a:tcStyle>
    </a:wholeTbl>
    <a:band1H>
      <a:tcTxStyle/>
      <a:tcStyle>
        <a:fill>
          <a:solidFill>
            <a:srgbClr val="CAD1D8"/>
          </a:solidFill>
        </a:fill>
      </a:tcStyle>
    </a:band1H>
    <a:band2H>
      <a:tcTxStyle/>
    </a:band2H>
    <a:band1V>
      <a:tcTxStyle/>
      <a:tcStyle>
        <a:fill>
          <a:solidFill>
            <a:srgbClr val="CAD1D8"/>
          </a:solidFill>
        </a:fill>
      </a:tcStyle>
    </a:band1V>
    <a:band2V>
      <a:tcTxStyle/>
    </a:band2V>
    <a:lastCol>
      <a:tcTxStyle b="on" i="off">
        <a:font>
          <a:latin typeface="Aptos"/>
          <a:ea typeface="Aptos"/>
          <a:cs typeface="Aptos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ptos"/>
          <a:ea typeface="Aptos"/>
          <a:cs typeface="Aptos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bold.fntdata"/><Relationship Id="rId20" Type="http://schemas.openxmlformats.org/officeDocument/2006/relationships/slide" Target="slides/slide14.xml"/><Relationship Id="rId42" Type="http://schemas.openxmlformats.org/officeDocument/2006/relationships/font" Target="fonts/RobotoMono-boldItalic.fntdata"/><Relationship Id="rId41" Type="http://schemas.openxmlformats.org/officeDocument/2006/relationships/font" Target="fonts/RobotoMono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RobotoMono-regular.fntdata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16f9df7b1d_2_1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316f9df7b1d_2_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17208f390c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317208f390c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17208f390c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317208f390c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17208f390c_0_1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317208f390c_0_1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17208f390c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317208f390c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16de7cf11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316de7cf11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16de7cf114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316de7cf114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16de7cf114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16de7cf114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316de7cf114_0_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16de7cf114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g316de7cf114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16de7cf114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316de7cf114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19a34257e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19a34257e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319a34257e7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16f9df7b1d_2_1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316f9df7b1d_2_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17208f390c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317208f390c_0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17208f390c_0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g317208f390c_0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17208f390c_0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g317208f390c_0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17208f390c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g317208f390c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17208f390c_0_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g317208f390c_0_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17208f390c_2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g317208f390c_2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7208f390c_2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17208f390c_2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317208f390c_2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17208f390c_2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17208f390c_2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317208f390c_2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17208f390c_2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17208f390c_2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317208f390c_2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17208f390c_2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17208f390c_2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317208f390c_2_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16f9df7b1d_2_1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00" name="Google Shape;200;g316f9df7b1d_2_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17208f390c_0_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17208f390c_0_1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g317208f390c_0_1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17208f390c_0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17208f390c_0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317208f390c_0_1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17208f390c_0_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17208f390c_0_1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g317208f390c_0_1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16f9df7b1d_2_1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316f9df7b1d_2_1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6f9df7b1d_2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316f9df7b1d_2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17208f390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317208f390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17208f390c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g317208f390c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17208f390c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317208f390c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17208f390c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317208f390c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2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 UGA">
  <p:cSld name="About UGA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/>
          <p:nvPr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cap="flat" cmpd="sng" w="9525">
            <a:solidFill>
              <a:srgbClr val="BA0C2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2427689" y="3094738"/>
            <a:ext cx="7336623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Chartered by the state of Georgia in 1785, the University of Georgia is the birthplace of public higher education in America — launching our nation’s great tradition of world-class public education. What began as a commitment to inspire the next generation grows stronger today through global research, hands-on learning and extensive outreach. A top value in public higher education, Georgia’s flagship university thrives in a community that combines a culture-rich college town with a strong economic center.</a:t>
            </a:r>
            <a:endParaRPr b="0" i="0" sz="16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3901" y="1278376"/>
            <a:ext cx="1366813" cy="1395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ption 1">
  <p:cSld name="TITLE Option 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/>
        </p:nvSpPr>
        <p:spPr>
          <a:xfrm>
            <a:off x="-68826" y="-58123"/>
            <a:ext cx="12329652" cy="697424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BC1E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1323" y="-969670"/>
            <a:ext cx="1900830" cy="2761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1867" y="5845815"/>
            <a:ext cx="2410647" cy="65881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/>
          <p:nvPr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cap="flat" cmpd="sng" w="9525">
            <a:solidFill>
              <a:srgbClr val="BA0C2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1201738" y="2009415"/>
            <a:ext cx="9788525" cy="1228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"/>
              <a:buNone/>
              <a:defRPr b="1" i="0" sz="6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1" i="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1" i="0"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 i="0"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 i="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2" type="body"/>
          </p:nvPr>
        </p:nvSpPr>
        <p:spPr>
          <a:xfrm>
            <a:off x="1201738" y="4278498"/>
            <a:ext cx="9788525" cy="4392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i="1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3" type="body"/>
          </p:nvPr>
        </p:nvSpPr>
        <p:spPr>
          <a:xfrm>
            <a:off x="1201738" y="3238069"/>
            <a:ext cx="9788525" cy="579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ption 2">
  <p:cSld name="TITLE Option 2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/>
          <p:nvPr/>
        </p:nvSpPr>
        <p:spPr>
          <a:xfrm>
            <a:off x="-78658" y="-58123"/>
            <a:ext cx="4650658" cy="697424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BC1E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" name="Google Shape;81;p17"/>
          <p:cNvGrpSpPr/>
          <p:nvPr/>
        </p:nvGrpSpPr>
        <p:grpSpPr>
          <a:xfrm>
            <a:off x="85468" y="81079"/>
            <a:ext cx="4483743" cy="6695842"/>
            <a:chOff x="85468" y="81079"/>
            <a:chExt cx="4486532" cy="6695842"/>
          </a:xfrm>
        </p:grpSpPr>
        <p:cxnSp>
          <p:nvCxnSpPr>
            <p:cNvPr id="82" name="Google Shape;82;p17"/>
            <p:cNvCxnSpPr/>
            <p:nvPr/>
          </p:nvCxnSpPr>
          <p:spPr>
            <a:xfrm rot="10800000">
              <a:off x="85468" y="81079"/>
              <a:ext cx="4486532" cy="0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" name="Google Shape;83;p17"/>
            <p:cNvCxnSpPr/>
            <p:nvPr/>
          </p:nvCxnSpPr>
          <p:spPr>
            <a:xfrm>
              <a:off x="85468" y="81079"/>
              <a:ext cx="0" cy="6695842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" name="Google Shape;84;p17"/>
            <p:cNvCxnSpPr/>
            <p:nvPr/>
          </p:nvCxnSpPr>
          <p:spPr>
            <a:xfrm rot="10800000">
              <a:off x="85468" y="6776921"/>
              <a:ext cx="4486532" cy="0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85" name="Google Shape;8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4944" y="-650480"/>
            <a:ext cx="1463126" cy="2125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3610" y="6056910"/>
            <a:ext cx="2108921" cy="57635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677609" y="4392510"/>
            <a:ext cx="3328988" cy="7173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i="1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7"/>
          <p:cNvSpPr/>
          <p:nvPr>
            <p:ph idx="2" type="pic"/>
          </p:nvPr>
        </p:nvSpPr>
        <p:spPr>
          <a:xfrm>
            <a:off x="4568825" y="0"/>
            <a:ext cx="7623175" cy="6865938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17"/>
          <p:cNvSpPr txBox="1"/>
          <p:nvPr>
            <p:ph idx="3" type="body"/>
          </p:nvPr>
        </p:nvSpPr>
        <p:spPr>
          <a:xfrm>
            <a:off x="677609" y="3009788"/>
            <a:ext cx="3328988" cy="6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i="0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 sz="200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 sz="200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 sz="2000"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 sz="2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4" type="body"/>
          </p:nvPr>
        </p:nvSpPr>
        <p:spPr>
          <a:xfrm>
            <a:off x="677917" y="1637444"/>
            <a:ext cx="3328362" cy="1372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i="0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ption 3">
  <p:cSld name="TITLE Option 3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/>
          <p:nvPr/>
        </p:nvSpPr>
        <p:spPr>
          <a:xfrm>
            <a:off x="-58993" y="4800600"/>
            <a:ext cx="12309987" cy="219996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BC1E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801701"/>
            <a:ext cx="676195" cy="705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0478" y="6056910"/>
            <a:ext cx="2108921" cy="5763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18"/>
          <p:cNvCxnSpPr/>
          <p:nvPr/>
        </p:nvCxnSpPr>
        <p:spPr>
          <a:xfrm>
            <a:off x="85468" y="4800600"/>
            <a:ext cx="0" cy="1976321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6" name="Google Shape;96;p18"/>
          <p:cNvCxnSpPr/>
          <p:nvPr/>
        </p:nvCxnSpPr>
        <p:spPr>
          <a:xfrm>
            <a:off x="12106532" y="4800600"/>
            <a:ext cx="0" cy="1976321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7" name="Google Shape;97;p18"/>
          <p:cNvCxnSpPr/>
          <p:nvPr/>
        </p:nvCxnSpPr>
        <p:spPr>
          <a:xfrm rot="10800000">
            <a:off x="85469" y="6776921"/>
            <a:ext cx="12021063" cy="0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670230" y="6186421"/>
            <a:ext cx="8683625" cy="398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i="1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18"/>
          <p:cNvSpPr/>
          <p:nvPr>
            <p:ph idx="2" type="pic"/>
          </p:nvPr>
        </p:nvSpPr>
        <p:spPr>
          <a:xfrm>
            <a:off x="0" y="551"/>
            <a:ext cx="12192000" cy="48006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8"/>
          <p:cNvSpPr txBox="1"/>
          <p:nvPr>
            <p:ph idx="3" type="body"/>
          </p:nvPr>
        </p:nvSpPr>
        <p:spPr>
          <a:xfrm>
            <a:off x="670232" y="4967311"/>
            <a:ext cx="8604395" cy="6257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i="0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idx="4" type="body"/>
          </p:nvPr>
        </p:nvSpPr>
        <p:spPr>
          <a:xfrm>
            <a:off x="670230" y="5593095"/>
            <a:ext cx="8604397" cy="3688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i="0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 sz="200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 sz="200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 sz="2000"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 sz="2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">
  <p:cSld name="VIDEO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/>
          <p:nvPr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BC1E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5361" y="6237897"/>
            <a:ext cx="2965039" cy="4925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/>
          <p:nvPr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cap="flat" cmpd="sng" w="9525">
            <a:solidFill>
              <a:srgbClr val="BA0C2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454" y="-165260"/>
            <a:ext cx="471091" cy="68450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675635" y="545315"/>
            <a:ext cx="10819679" cy="753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i="0" sz="3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9"/>
          <p:cNvSpPr/>
          <p:nvPr>
            <p:ph idx="2" type="media"/>
          </p:nvPr>
        </p:nvSpPr>
        <p:spPr>
          <a:xfrm>
            <a:off x="2438400" y="1521741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19"/>
          <p:cNvSpPr txBox="1"/>
          <p:nvPr/>
        </p:nvSpPr>
        <p:spPr>
          <a:xfrm>
            <a:off x="11394098" y="6282076"/>
            <a:ext cx="562541" cy="369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8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8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9"/>
          <p:cNvSpPr txBox="1"/>
          <p:nvPr>
            <p:ph idx="3" type="body"/>
          </p:nvPr>
        </p:nvSpPr>
        <p:spPr>
          <a:xfrm>
            <a:off x="6862410" y="6311041"/>
            <a:ext cx="4527550" cy="27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  <p15:guide id="29" orient="horz" pos="412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/>
          <p:nvPr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BC1E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0"/>
          <p:cNvSpPr/>
          <p:nvPr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cap="flat" cmpd="sng" w="9525">
            <a:solidFill>
              <a:srgbClr val="BA0C2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6454" y="-165260"/>
            <a:ext cx="471091" cy="68450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/>
        </p:nvSpPr>
        <p:spPr>
          <a:xfrm>
            <a:off x="675635" y="545315"/>
            <a:ext cx="204451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664909" y="1346286"/>
            <a:ext cx="10910887" cy="4518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sz="2000"/>
            </a:lvl2pPr>
            <a:lvl3pPr indent="-355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20"/>
          <p:cNvSpPr txBox="1"/>
          <p:nvPr/>
        </p:nvSpPr>
        <p:spPr>
          <a:xfrm>
            <a:off x="11394098" y="6282076"/>
            <a:ext cx="562541" cy="369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8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8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0"/>
          <p:cNvSpPr txBox="1"/>
          <p:nvPr>
            <p:ph idx="2" type="body"/>
          </p:nvPr>
        </p:nvSpPr>
        <p:spPr>
          <a:xfrm>
            <a:off x="6862410" y="6311041"/>
            <a:ext cx="4527550" cy="27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19" name="Google Shape;11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361" y="6237897"/>
            <a:ext cx="2965039" cy="492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ption 1">
  <p:cSld name="CONTENT Option 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/>
          <p:nvPr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BC1E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1"/>
          <p:cNvSpPr/>
          <p:nvPr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cap="flat" cmpd="sng" w="9525">
            <a:solidFill>
              <a:srgbClr val="BA0C2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6454" y="-165260"/>
            <a:ext cx="471091" cy="68450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672847" y="545394"/>
            <a:ext cx="10910887" cy="677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i="0" sz="3600" u="sng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21"/>
          <p:cNvSpPr txBox="1"/>
          <p:nvPr>
            <p:ph idx="2" type="body"/>
          </p:nvPr>
        </p:nvSpPr>
        <p:spPr>
          <a:xfrm>
            <a:off x="672847" y="1406525"/>
            <a:ext cx="10910888" cy="4402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i="0" sz="20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21"/>
          <p:cNvSpPr txBox="1"/>
          <p:nvPr/>
        </p:nvSpPr>
        <p:spPr>
          <a:xfrm>
            <a:off x="11394098" y="6282076"/>
            <a:ext cx="562541" cy="369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8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8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1"/>
          <p:cNvSpPr txBox="1"/>
          <p:nvPr>
            <p:ph idx="3" type="body"/>
          </p:nvPr>
        </p:nvSpPr>
        <p:spPr>
          <a:xfrm>
            <a:off x="6862410" y="6311041"/>
            <a:ext cx="4527550" cy="27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28" name="Google Shape;12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361" y="6237897"/>
            <a:ext cx="2965039" cy="492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ption 2">
  <p:cSld name="CONTENT Option 2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/>
          <p:nvPr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BC1E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2"/>
          <p:cNvSpPr/>
          <p:nvPr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cap="flat" cmpd="sng" w="9525">
            <a:solidFill>
              <a:srgbClr val="BA0C2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6454" y="-165260"/>
            <a:ext cx="471091" cy="68450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672847" y="1406525"/>
            <a:ext cx="5027867" cy="4402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i="0" sz="20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22"/>
          <p:cNvSpPr txBox="1"/>
          <p:nvPr>
            <p:ph idx="2" type="body"/>
          </p:nvPr>
        </p:nvSpPr>
        <p:spPr>
          <a:xfrm>
            <a:off x="673100" y="545315"/>
            <a:ext cx="5027614" cy="661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i="0" sz="3200" u="sng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5" name="Google Shape;135;p22"/>
          <p:cNvSpPr txBox="1"/>
          <p:nvPr>
            <p:ph idx="3" type="body"/>
          </p:nvPr>
        </p:nvSpPr>
        <p:spPr>
          <a:xfrm>
            <a:off x="6380447" y="1406525"/>
            <a:ext cx="5027867" cy="4402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i="0" sz="20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22"/>
          <p:cNvSpPr txBox="1"/>
          <p:nvPr>
            <p:ph idx="4" type="body"/>
          </p:nvPr>
        </p:nvSpPr>
        <p:spPr>
          <a:xfrm>
            <a:off x="6380700" y="545315"/>
            <a:ext cx="5027614" cy="661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i="0" sz="3200" u="sng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22"/>
          <p:cNvSpPr txBox="1"/>
          <p:nvPr/>
        </p:nvSpPr>
        <p:spPr>
          <a:xfrm>
            <a:off x="11394098" y="6282076"/>
            <a:ext cx="562541" cy="369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8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8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2"/>
          <p:cNvSpPr txBox="1"/>
          <p:nvPr>
            <p:ph idx="5" type="body"/>
          </p:nvPr>
        </p:nvSpPr>
        <p:spPr>
          <a:xfrm>
            <a:off x="6862410" y="6311041"/>
            <a:ext cx="4527550" cy="27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39" name="Google Shape;13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361" y="6237897"/>
            <a:ext cx="2965039" cy="492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ption 3">
  <p:cSld name="CONTENT Option 3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8292594" y="545315"/>
            <a:ext cx="3129216" cy="654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i="0" u="sng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23"/>
          <p:cNvSpPr txBox="1"/>
          <p:nvPr>
            <p:ph idx="2" type="body"/>
          </p:nvPr>
        </p:nvSpPr>
        <p:spPr>
          <a:xfrm>
            <a:off x="4482594" y="545315"/>
            <a:ext cx="3129216" cy="654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i="0" u="sng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23"/>
          <p:cNvSpPr/>
          <p:nvPr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BC1E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3"/>
          <p:cNvSpPr/>
          <p:nvPr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cap="flat" cmpd="sng" w="9525">
            <a:solidFill>
              <a:srgbClr val="BA0C2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6454" y="-165260"/>
            <a:ext cx="471091" cy="68450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 txBox="1"/>
          <p:nvPr>
            <p:ph idx="3" type="body"/>
          </p:nvPr>
        </p:nvSpPr>
        <p:spPr>
          <a:xfrm>
            <a:off x="672848" y="1406525"/>
            <a:ext cx="3132004" cy="4402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i="0" sz="20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23"/>
          <p:cNvSpPr txBox="1"/>
          <p:nvPr>
            <p:ph idx="4" type="body"/>
          </p:nvPr>
        </p:nvSpPr>
        <p:spPr>
          <a:xfrm>
            <a:off x="675635" y="545315"/>
            <a:ext cx="3129216" cy="654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i="0" u="sng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23"/>
          <p:cNvSpPr txBox="1"/>
          <p:nvPr>
            <p:ph idx="5" type="body"/>
          </p:nvPr>
        </p:nvSpPr>
        <p:spPr>
          <a:xfrm>
            <a:off x="4482594" y="1406525"/>
            <a:ext cx="3132004" cy="4402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i="0" sz="20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9" name="Google Shape;149;p23"/>
          <p:cNvSpPr txBox="1"/>
          <p:nvPr>
            <p:ph idx="6" type="body"/>
          </p:nvPr>
        </p:nvSpPr>
        <p:spPr>
          <a:xfrm>
            <a:off x="8292594" y="1406525"/>
            <a:ext cx="3132004" cy="4402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i="0" sz="20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23"/>
          <p:cNvSpPr txBox="1"/>
          <p:nvPr/>
        </p:nvSpPr>
        <p:spPr>
          <a:xfrm>
            <a:off x="11394098" y="6282076"/>
            <a:ext cx="562541" cy="369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8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8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3"/>
          <p:cNvSpPr txBox="1"/>
          <p:nvPr>
            <p:ph idx="7" type="body"/>
          </p:nvPr>
        </p:nvSpPr>
        <p:spPr>
          <a:xfrm>
            <a:off x="6862410" y="6311041"/>
            <a:ext cx="4527550" cy="27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52" name="Google Shape;15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361" y="6237897"/>
            <a:ext cx="2965039" cy="492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Option 1">
  <p:cSld name="SECTION TITLE Option 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/>
          <p:nvPr/>
        </p:nvSpPr>
        <p:spPr>
          <a:xfrm>
            <a:off x="0" y="0"/>
            <a:ext cx="12192000" cy="686609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BC1E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/>
          <p:nvPr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cap="flat" cmpd="sng" w="9525">
            <a:solidFill>
              <a:srgbClr val="BA0C2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4"/>
          <p:cNvSpPr txBox="1"/>
          <p:nvPr>
            <p:ph idx="1" type="body"/>
          </p:nvPr>
        </p:nvSpPr>
        <p:spPr>
          <a:xfrm>
            <a:off x="1439862" y="2587664"/>
            <a:ext cx="9312275" cy="841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i="0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24"/>
          <p:cNvSpPr txBox="1"/>
          <p:nvPr>
            <p:ph idx="2" type="body"/>
          </p:nvPr>
        </p:nvSpPr>
        <p:spPr>
          <a:xfrm>
            <a:off x="1439863" y="3429000"/>
            <a:ext cx="9312275" cy="437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i="0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Option 2">
  <p:cSld name="SECTION TITLE Option 2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/>
          <p:nvPr/>
        </p:nvSpPr>
        <p:spPr>
          <a:xfrm>
            <a:off x="0" y="0"/>
            <a:ext cx="4572000" cy="686609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BC1E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0" name="Google Shape;160;p25"/>
          <p:cNvGrpSpPr/>
          <p:nvPr/>
        </p:nvGrpSpPr>
        <p:grpSpPr>
          <a:xfrm>
            <a:off x="85468" y="81079"/>
            <a:ext cx="4486532" cy="6695842"/>
            <a:chOff x="85468" y="81079"/>
            <a:chExt cx="4486532" cy="6695842"/>
          </a:xfrm>
        </p:grpSpPr>
        <p:cxnSp>
          <p:nvCxnSpPr>
            <p:cNvPr id="161" name="Google Shape;161;p25"/>
            <p:cNvCxnSpPr/>
            <p:nvPr/>
          </p:nvCxnSpPr>
          <p:spPr>
            <a:xfrm rot="10800000">
              <a:off x="85468" y="81079"/>
              <a:ext cx="4486532" cy="0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2" name="Google Shape;162;p25"/>
            <p:cNvCxnSpPr/>
            <p:nvPr/>
          </p:nvCxnSpPr>
          <p:spPr>
            <a:xfrm>
              <a:off x="85468" y="81079"/>
              <a:ext cx="0" cy="6695842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3" name="Google Shape;163;p25"/>
            <p:cNvCxnSpPr/>
            <p:nvPr/>
          </p:nvCxnSpPr>
          <p:spPr>
            <a:xfrm rot="10800000">
              <a:off x="85468" y="6776921"/>
              <a:ext cx="4486532" cy="0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669925" y="2925264"/>
            <a:ext cx="3328988" cy="6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i="0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 sz="200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 sz="200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 sz="2000"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 sz="2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p25"/>
          <p:cNvSpPr txBox="1"/>
          <p:nvPr>
            <p:ph idx="2" type="body"/>
          </p:nvPr>
        </p:nvSpPr>
        <p:spPr>
          <a:xfrm>
            <a:off x="670233" y="1552920"/>
            <a:ext cx="3328362" cy="1372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i="0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25"/>
          <p:cNvSpPr/>
          <p:nvPr>
            <p:ph idx="3" type="pic"/>
          </p:nvPr>
        </p:nvSpPr>
        <p:spPr>
          <a:xfrm>
            <a:off x="4572000" y="0"/>
            <a:ext cx="7620000" cy="686593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Option 3">
  <p:cSld name="SECTION TITLE Option 3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/>
          <p:nvPr/>
        </p:nvSpPr>
        <p:spPr>
          <a:xfrm>
            <a:off x="0" y="5486400"/>
            <a:ext cx="12192000" cy="137969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BC1E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9" name="Google Shape;169;p26"/>
          <p:cNvCxnSpPr/>
          <p:nvPr/>
        </p:nvCxnSpPr>
        <p:spPr>
          <a:xfrm>
            <a:off x="85468" y="5486400"/>
            <a:ext cx="0" cy="1290521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0" name="Google Shape;170;p26"/>
          <p:cNvCxnSpPr/>
          <p:nvPr/>
        </p:nvCxnSpPr>
        <p:spPr>
          <a:xfrm>
            <a:off x="12106532" y="5486400"/>
            <a:ext cx="0" cy="1290521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1" name="Google Shape;171;p26"/>
          <p:cNvCxnSpPr/>
          <p:nvPr/>
        </p:nvCxnSpPr>
        <p:spPr>
          <a:xfrm rot="10800000">
            <a:off x="85469" y="6776921"/>
            <a:ext cx="12021063" cy="0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2" name="Google Shape;172;p26"/>
          <p:cNvSpPr txBox="1"/>
          <p:nvPr>
            <p:ph idx="1" type="body"/>
          </p:nvPr>
        </p:nvSpPr>
        <p:spPr>
          <a:xfrm>
            <a:off x="670232" y="5613651"/>
            <a:ext cx="8604395" cy="6257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i="0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" name="Google Shape;173;p26"/>
          <p:cNvSpPr txBox="1"/>
          <p:nvPr>
            <p:ph idx="2" type="body"/>
          </p:nvPr>
        </p:nvSpPr>
        <p:spPr>
          <a:xfrm>
            <a:off x="670230" y="6239435"/>
            <a:ext cx="8604397" cy="3688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i="0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 sz="200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 sz="200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 sz="2000"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 sz="2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26"/>
          <p:cNvSpPr/>
          <p:nvPr>
            <p:ph idx="3" type="pic"/>
          </p:nvPr>
        </p:nvSpPr>
        <p:spPr>
          <a:xfrm>
            <a:off x="0" y="0"/>
            <a:ext cx="12192000" cy="548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Closing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/>
          <p:nvPr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BC1E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7"/>
          <p:cNvSpPr/>
          <p:nvPr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cap="flat" cmpd="sng" w="9525">
            <a:solidFill>
              <a:srgbClr val="BA0C2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7"/>
          <p:cNvSpPr txBox="1"/>
          <p:nvPr>
            <p:ph idx="1" type="body"/>
          </p:nvPr>
        </p:nvSpPr>
        <p:spPr>
          <a:xfrm>
            <a:off x="931863" y="2226876"/>
            <a:ext cx="10328275" cy="908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i="1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" name="Google Shape;179;p27"/>
          <p:cNvSpPr txBox="1"/>
          <p:nvPr>
            <p:ph idx="2" type="body"/>
          </p:nvPr>
        </p:nvSpPr>
        <p:spPr>
          <a:xfrm>
            <a:off x="922338" y="3280295"/>
            <a:ext cx="10334625" cy="4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i="1" sz="20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80" name="Google Shape;180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5361" y="6237897"/>
            <a:ext cx="2965039" cy="492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46.png"/><Relationship Id="rId5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jpg"/><Relationship Id="rId4" Type="http://schemas.openxmlformats.org/officeDocument/2006/relationships/image" Target="../media/image27.jpg"/><Relationship Id="rId5" Type="http://schemas.openxmlformats.org/officeDocument/2006/relationships/image" Target="../media/image25.jpg"/><Relationship Id="rId6" Type="http://schemas.openxmlformats.org/officeDocument/2006/relationships/image" Target="../media/image28.jpg"/><Relationship Id="rId7" Type="http://schemas.openxmlformats.org/officeDocument/2006/relationships/image" Target="../media/image36.jpg"/><Relationship Id="rId8" Type="http://schemas.openxmlformats.org/officeDocument/2006/relationships/image" Target="../media/image3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47.jpg"/><Relationship Id="rId5" Type="http://schemas.openxmlformats.org/officeDocument/2006/relationships/hyperlink" Target="https://doi.org/10.1109/TPAMI.2015.2439281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47.jpg"/><Relationship Id="rId5" Type="http://schemas.openxmlformats.org/officeDocument/2006/relationships/hyperlink" Target="https://doi.org/10.1109/TPAMI.2015.2439281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4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jpg"/><Relationship Id="rId4" Type="http://schemas.openxmlformats.org/officeDocument/2006/relationships/image" Target="../media/image50.jpg"/><Relationship Id="rId9" Type="http://schemas.openxmlformats.org/officeDocument/2006/relationships/image" Target="../media/image6.png"/><Relationship Id="rId5" Type="http://schemas.openxmlformats.org/officeDocument/2006/relationships/image" Target="../media/image42.jpg"/><Relationship Id="rId6" Type="http://schemas.openxmlformats.org/officeDocument/2006/relationships/image" Target="../media/image32.jpg"/><Relationship Id="rId7" Type="http://schemas.openxmlformats.org/officeDocument/2006/relationships/image" Target="../media/image43.jpg"/><Relationship Id="rId8" Type="http://schemas.openxmlformats.org/officeDocument/2006/relationships/image" Target="../media/image4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Relationship Id="rId4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2.png"/><Relationship Id="rId4" Type="http://schemas.openxmlformats.org/officeDocument/2006/relationships/image" Target="../media/image49.png"/><Relationship Id="rId5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Relationship Id="rId4" Type="http://schemas.openxmlformats.org/officeDocument/2006/relationships/image" Target="../media/image5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1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Relationship Id="rId4" Type="http://schemas.openxmlformats.org/officeDocument/2006/relationships/image" Target="../media/image5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doi.org/10.1109/TPAMI.2015.2439281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hyperlink" Target="https://www.kaggle.com/datasets/sidharkal/sports-image-classification/data" TargetMode="External"/><Relationship Id="rId5" Type="http://schemas.openxmlformats.org/officeDocument/2006/relationships/hyperlink" Target="https://www.kaggle.com/datasets/sidharkal/sports-image-classification/data" TargetMode="External"/><Relationship Id="rId6" Type="http://schemas.openxmlformats.org/officeDocument/2006/relationships/hyperlink" Target="https://www.kaggle.com/datasets/sidharkal/sports-image-classification/data" TargetMode="External"/><Relationship Id="rId7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Relationship Id="rId7" Type="http://schemas.openxmlformats.org/officeDocument/2006/relationships/image" Target="../media/image14.png"/><Relationship Id="rId8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Relationship Id="rId6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idx="1" type="body"/>
          </p:nvPr>
        </p:nvSpPr>
        <p:spPr>
          <a:xfrm>
            <a:off x="1088250" y="2446375"/>
            <a:ext cx="10015500" cy="17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75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6244"/>
              <a:buFont typeface="Arial"/>
              <a:buNone/>
            </a:pPr>
            <a:r>
              <a:rPr lang="en-US" sz="7652"/>
              <a:t>Addressing Dataset Imbalance: </a:t>
            </a:r>
            <a:endParaRPr sz="7652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6244"/>
              <a:buFont typeface="Arial"/>
              <a:buNone/>
            </a:pPr>
            <a:r>
              <a:rPr lang="en-US" sz="7652"/>
              <a:t>Upsampling and Downsampling Techniques</a:t>
            </a:r>
            <a:endParaRPr sz="7652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58233"/>
              <a:buFont typeface="Arial"/>
              <a:buNone/>
            </a:pPr>
            <a:r>
              <a:t/>
            </a:r>
            <a:endParaRPr b="0" sz="4171"/>
          </a:p>
        </p:txBody>
      </p:sp>
      <p:sp>
        <p:nvSpPr>
          <p:cNvPr id="186" name="Google Shape;186;p28"/>
          <p:cNvSpPr txBox="1"/>
          <p:nvPr>
            <p:ph idx="3" type="body"/>
          </p:nvPr>
        </p:nvSpPr>
        <p:spPr>
          <a:xfrm>
            <a:off x="1201800" y="4510944"/>
            <a:ext cx="97884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/>
              <a:t>By: </a:t>
            </a:r>
            <a:r>
              <a:rPr lang="en-US"/>
              <a:t>Wonjoon Hwang, Zhizheng Wang, Khoa Le, Chih-Yuan Tung, Brett Ruane</a:t>
            </a:r>
            <a:endParaRPr/>
          </a:p>
        </p:txBody>
      </p:sp>
      <p:pic>
        <p:nvPicPr>
          <p:cNvPr id="187" name="Google Shape;1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900" y="396088"/>
            <a:ext cx="1911050" cy="57942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8"/>
          <p:cNvSpPr/>
          <p:nvPr/>
        </p:nvSpPr>
        <p:spPr>
          <a:xfrm>
            <a:off x="4473000" y="5643450"/>
            <a:ext cx="3246000" cy="105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 txBox="1"/>
          <p:nvPr>
            <p:ph idx="1" type="body"/>
          </p:nvPr>
        </p:nvSpPr>
        <p:spPr>
          <a:xfrm>
            <a:off x="675635" y="545315"/>
            <a:ext cx="108198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/>
              <a:t>Part 1. NNI Results</a:t>
            </a:r>
            <a:endParaRPr/>
          </a:p>
        </p:txBody>
      </p:sp>
      <p:sp>
        <p:nvSpPr>
          <p:cNvPr id="279" name="Google Shape;279;p37"/>
          <p:cNvSpPr txBox="1"/>
          <p:nvPr>
            <p:ph idx="3" type="body"/>
          </p:nvPr>
        </p:nvSpPr>
        <p:spPr>
          <a:xfrm>
            <a:off x="6880210" y="6333966"/>
            <a:ext cx="45276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280" name="Google Shape;280;p37"/>
          <p:cNvSpPr/>
          <p:nvPr/>
        </p:nvSpPr>
        <p:spPr>
          <a:xfrm>
            <a:off x="190500" y="6195525"/>
            <a:ext cx="3067200" cy="55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00" y="6195525"/>
            <a:ext cx="2078397" cy="5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9850" y="1872475"/>
            <a:ext cx="5995250" cy="272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7"/>
          <p:cNvSpPr txBox="1"/>
          <p:nvPr/>
        </p:nvSpPr>
        <p:spPr>
          <a:xfrm>
            <a:off x="435250" y="1576300"/>
            <a:ext cx="5469900" cy="3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-US" sz="2000">
                <a:solidFill>
                  <a:schemeClr val="dk1"/>
                </a:solidFill>
              </a:rPr>
              <a:t>Upsampling (NN interpolation)</a:t>
            </a:r>
            <a:r>
              <a:rPr lang="en-US" sz="2000">
                <a:solidFill>
                  <a:schemeClr val="dk1"/>
                </a:solidFill>
              </a:rPr>
              <a:t>: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>
                <a:solidFill>
                  <a:schemeClr val="dk1"/>
                </a:solidFill>
              </a:rPr>
              <a:t>Better performance of deeper models like ResNet50 and GoogLeNet.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-US" sz="2000">
                <a:solidFill>
                  <a:schemeClr val="dk1"/>
                </a:solidFill>
              </a:rPr>
              <a:t>Downsampling (NN interpolation)</a:t>
            </a:r>
            <a:r>
              <a:rPr lang="en-US" sz="2000">
                <a:solidFill>
                  <a:schemeClr val="dk1"/>
                </a:solidFill>
              </a:rPr>
              <a:t>: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>
                <a:solidFill>
                  <a:schemeClr val="dk1"/>
                </a:solidFill>
              </a:rPr>
              <a:t>Downsampling seems to hurt performance for most models. The accuracy remained very low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 txBox="1"/>
          <p:nvPr>
            <p:ph idx="1" type="body"/>
          </p:nvPr>
        </p:nvSpPr>
        <p:spPr>
          <a:xfrm>
            <a:off x="675635" y="545315"/>
            <a:ext cx="108198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/>
              <a:t>Part 2. Bilinear and Bicubic Interpolation</a:t>
            </a:r>
            <a:endParaRPr/>
          </a:p>
        </p:txBody>
      </p:sp>
      <p:sp>
        <p:nvSpPr>
          <p:cNvPr id="289" name="Google Shape;289;p38"/>
          <p:cNvSpPr/>
          <p:nvPr>
            <p:ph idx="2" type="media"/>
          </p:nvPr>
        </p:nvSpPr>
        <p:spPr>
          <a:xfrm>
            <a:off x="545400" y="1371600"/>
            <a:ext cx="6006900" cy="46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/>
              <a:t>Purpose: </a:t>
            </a:r>
            <a:r>
              <a:rPr lang="en-US"/>
              <a:t>To resample images by increasing or decreasing image resolution 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/>
              <a:t>Method: </a:t>
            </a:r>
            <a:endParaRPr b="1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-US" sz="2000"/>
              <a:t>Bilinear Interpolation: </a:t>
            </a:r>
            <a:r>
              <a:rPr lang="en-US" sz="2000"/>
              <a:t>calculate</a:t>
            </a:r>
            <a:r>
              <a:rPr b="1" lang="en-US" sz="2000"/>
              <a:t> </a:t>
            </a:r>
            <a:r>
              <a:rPr lang="en-US" sz="2000"/>
              <a:t>distance weighted average of the </a:t>
            </a:r>
            <a:r>
              <a:rPr i="1" lang="en-US" sz="2000"/>
              <a:t>4</a:t>
            </a:r>
            <a:r>
              <a:rPr lang="en-US" sz="2000"/>
              <a:t> nearest pixel values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-US" sz="2000"/>
              <a:t>Bicubic Interpolation:  </a:t>
            </a:r>
            <a:r>
              <a:rPr lang="en-US" sz="2000"/>
              <a:t>calculate distance weighted average of the </a:t>
            </a:r>
            <a:r>
              <a:rPr i="1" lang="en-US" sz="2000"/>
              <a:t>16</a:t>
            </a:r>
            <a:r>
              <a:rPr lang="en-US" sz="2000"/>
              <a:t> nearest pixel values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90" name="Google Shape;290;p38"/>
          <p:cNvSpPr txBox="1"/>
          <p:nvPr>
            <p:ph idx="3" type="body"/>
          </p:nvPr>
        </p:nvSpPr>
        <p:spPr>
          <a:xfrm>
            <a:off x="6880210" y="6333966"/>
            <a:ext cx="45276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291" name="Google Shape;291;p38"/>
          <p:cNvSpPr/>
          <p:nvPr/>
        </p:nvSpPr>
        <p:spPr>
          <a:xfrm>
            <a:off x="190500" y="6195525"/>
            <a:ext cx="3067200" cy="55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00" y="6195525"/>
            <a:ext cx="2078397" cy="5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23063" y="2341200"/>
            <a:ext cx="4841876" cy="207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9"/>
          <p:cNvSpPr txBox="1"/>
          <p:nvPr>
            <p:ph idx="1" type="body"/>
          </p:nvPr>
        </p:nvSpPr>
        <p:spPr>
          <a:xfrm>
            <a:off x="675635" y="545315"/>
            <a:ext cx="108198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299" name="Google Shape;299;p39"/>
          <p:cNvSpPr txBox="1"/>
          <p:nvPr>
            <p:ph idx="3" type="body"/>
          </p:nvPr>
        </p:nvSpPr>
        <p:spPr>
          <a:xfrm>
            <a:off x="6880210" y="6333966"/>
            <a:ext cx="45276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300" name="Google Shape;300;p39"/>
          <p:cNvSpPr/>
          <p:nvPr/>
        </p:nvSpPr>
        <p:spPr>
          <a:xfrm>
            <a:off x="190500" y="6195525"/>
            <a:ext cx="3067200" cy="55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00" y="6195525"/>
            <a:ext cx="2078397" cy="5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6200" y="1756872"/>
            <a:ext cx="6632400" cy="2863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9"/>
          <p:cNvPicPr preferRelativeResize="0"/>
          <p:nvPr/>
        </p:nvPicPr>
        <p:blipFill rotWithShape="1">
          <a:blip r:embed="rId5">
            <a:alphaModFix/>
          </a:blip>
          <a:srcRect b="0" l="49847" r="0" t="0"/>
          <a:stretch/>
        </p:blipFill>
        <p:spPr>
          <a:xfrm>
            <a:off x="7738600" y="1756875"/>
            <a:ext cx="3326249" cy="28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0"/>
          <p:cNvSpPr txBox="1"/>
          <p:nvPr>
            <p:ph idx="1" type="body"/>
          </p:nvPr>
        </p:nvSpPr>
        <p:spPr>
          <a:xfrm>
            <a:off x="675635" y="545315"/>
            <a:ext cx="108198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/>
              <a:t>Part 2. Bilinear and Bicubic Interpolation Results</a:t>
            </a:r>
            <a:endParaRPr/>
          </a:p>
        </p:txBody>
      </p:sp>
      <p:sp>
        <p:nvSpPr>
          <p:cNvPr id="309" name="Google Shape;309;p40"/>
          <p:cNvSpPr/>
          <p:nvPr>
            <p:ph idx="2" type="media"/>
          </p:nvPr>
        </p:nvSpPr>
        <p:spPr>
          <a:xfrm>
            <a:off x="762000" y="1415100"/>
            <a:ext cx="8660400" cy="37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/>
              <a:t>Characteristics:</a:t>
            </a:r>
            <a:endParaRPr b="1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-US" sz="2000"/>
              <a:t>Quality</a:t>
            </a:r>
            <a:r>
              <a:rPr lang="en-US" sz="2000"/>
              <a:t>: Bicubic provides better quality and detail preservation than bilinear, especially for larger scaling factors.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-US" sz="2000"/>
              <a:t>Speed</a:t>
            </a:r>
            <a:r>
              <a:rPr lang="en-US" sz="2000"/>
              <a:t>: Bilinear is faster and computationally cheaper than bicubic.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10" name="Google Shape;310;p40"/>
          <p:cNvSpPr txBox="1"/>
          <p:nvPr>
            <p:ph idx="3" type="body"/>
          </p:nvPr>
        </p:nvSpPr>
        <p:spPr>
          <a:xfrm>
            <a:off x="6880210" y="6333966"/>
            <a:ext cx="45276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311" name="Google Shape;311;p40"/>
          <p:cNvSpPr/>
          <p:nvPr/>
        </p:nvSpPr>
        <p:spPr>
          <a:xfrm>
            <a:off x="190500" y="6195525"/>
            <a:ext cx="3067200" cy="55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00" y="6195525"/>
            <a:ext cx="2078397" cy="5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0700" y="3607462"/>
            <a:ext cx="8000324" cy="23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1"/>
          <p:cNvSpPr txBox="1"/>
          <p:nvPr>
            <p:ph idx="1" type="body"/>
          </p:nvPr>
        </p:nvSpPr>
        <p:spPr>
          <a:xfrm>
            <a:off x="675635" y="545315"/>
            <a:ext cx="108198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/>
              <a:t>Part 3. Gaussian Pyramid for Downsampling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t/>
            </a:r>
            <a:endParaRPr sz="4000" u="none"/>
          </a:p>
        </p:txBody>
      </p:sp>
      <p:sp>
        <p:nvSpPr>
          <p:cNvPr id="319" name="Google Shape;319;p41"/>
          <p:cNvSpPr/>
          <p:nvPr>
            <p:ph idx="2" type="media"/>
          </p:nvPr>
        </p:nvSpPr>
        <p:spPr>
          <a:xfrm>
            <a:off x="675625" y="1367850"/>
            <a:ext cx="6096000" cy="40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en-US"/>
              <a:t>Definition</a:t>
            </a:r>
            <a:r>
              <a:rPr lang="en-US"/>
              <a:t>: reduce the resolution of an image progressively by applying a Gaussian filter and resizing.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/>
              <a:t>Key Concepts</a:t>
            </a:r>
            <a:r>
              <a:rPr lang="en-US"/>
              <a:t>:</a:t>
            </a:r>
            <a:endParaRPr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i="1" lang="en-US" sz="2000"/>
              <a:t>Gaussian Filter: </a:t>
            </a:r>
            <a:r>
              <a:rPr lang="en-US" sz="2000"/>
              <a:t>Smooths the image to remove high-frequency noise.</a:t>
            </a:r>
            <a:endParaRPr sz="2000"/>
          </a:p>
          <a:p>
            <a:pPr indent="-355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i="1" lang="en-US"/>
              <a:t>Downsampling:</a:t>
            </a:r>
            <a:r>
              <a:rPr lang="en-US"/>
              <a:t> Reduces the image size by keeping every second pixel.</a:t>
            </a:r>
            <a:endParaRPr b="1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/>
              <a:t>Purpose</a:t>
            </a:r>
            <a:r>
              <a:rPr lang="en-US"/>
              <a:t>:</a:t>
            </a:r>
            <a:endParaRPr/>
          </a:p>
          <a:p>
            <a:pPr indent="-355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Create multi-resolution representations.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1"/>
          <p:cNvSpPr txBox="1"/>
          <p:nvPr>
            <p:ph idx="3" type="body"/>
          </p:nvPr>
        </p:nvSpPr>
        <p:spPr>
          <a:xfrm>
            <a:off x="6880210" y="6333966"/>
            <a:ext cx="45276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321" name="Google Shape;321;p41"/>
          <p:cNvSpPr/>
          <p:nvPr/>
        </p:nvSpPr>
        <p:spPr>
          <a:xfrm>
            <a:off x="190500" y="6195525"/>
            <a:ext cx="3067200" cy="55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00" y="6195525"/>
            <a:ext cx="2078397" cy="5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3300" y="1367859"/>
            <a:ext cx="4744500" cy="47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 txBox="1"/>
          <p:nvPr>
            <p:ph idx="1" type="body"/>
          </p:nvPr>
        </p:nvSpPr>
        <p:spPr>
          <a:xfrm>
            <a:off x="675635" y="545315"/>
            <a:ext cx="108198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/>
              <a:t>Part 3. Gaussian Pyramid Steps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t/>
            </a:r>
            <a:endParaRPr sz="4000" u="none"/>
          </a:p>
        </p:txBody>
      </p:sp>
      <p:sp>
        <p:nvSpPr>
          <p:cNvPr id="329" name="Google Shape;329;p42"/>
          <p:cNvSpPr/>
          <p:nvPr>
            <p:ph idx="2" type="media"/>
          </p:nvPr>
        </p:nvSpPr>
        <p:spPr>
          <a:xfrm>
            <a:off x="404525" y="1733175"/>
            <a:ext cx="6096000" cy="40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b="1" lang="en-US"/>
              <a:t>Apply Gaussian Filter: </a:t>
            </a:r>
            <a:r>
              <a:rPr lang="en-US"/>
              <a:t>Apply a Gaussian kernel to blur it slightly </a:t>
            </a:r>
            <a:r>
              <a:rPr b="1" lang="en-US"/>
              <a:t>→</a:t>
            </a:r>
            <a:r>
              <a:rPr b="1" lang="en-US" sz="1100"/>
              <a:t> </a:t>
            </a:r>
            <a:r>
              <a:rPr lang="en-US"/>
              <a:t>Removes unnecessary fine details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-US"/>
              <a:t>Downsample: </a:t>
            </a:r>
            <a:r>
              <a:rPr lang="en-US"/>
              <a:t>Reduce the size by taking alternate rows and columns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-US"/>
              <a:t>Repeat: </a:t>
            </a:r>
            <a:r>
              <a:rPr lang="en-US"/>
              <a:t>Continue this process to create progressively smaller (lower-resolution) images.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330" name="Google Shape;330;p42"/>
          <p:cNvSpPr txBox="1"/>
          <p:nvPr>
            <p:ph idx="3" type="body"/>
          </p:nvPr>
        </p:nvSpPr>
        <p:spPr>
          <a:xfrm>
            <a:off x="6880210" y="6333966"/>
            <a:ext cx="45276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331" name="Google Shape;331;p42"/>
          <p:cNvSpPr/>
          <p:nvPr/>
        </p:nvSpPr>
        <p:spPr>
          <a:xfrm>
            <a:off x="190500" y="6195525"/>
            <a:ext cx="3067200" cy="55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00" y="6195525"/>
            <a:ext cx="2078397" cy="5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1200" y="1447800"/>
            <a:ext cx="5425600" cy="362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3"/>
          <p:cNvSpPr txBox="1"/>
          <p:nvPr>
            <p:ph idx="1" type="body"/>
          </p:nvPr>
        </p:nvSpPr>
        <p:spPr>
          <a:xfrm>
            <a:off x="675635" y="545315"/>
            <a:ext cx="10819800" cy="75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Examples</a:t>
            </a:r>
            <a:endParaRPr/>
          </a:p>
        </p:txBody>
      </p:sp>
      <p:sp>
        <p:nvSpPr>
          <p:cNvPr id="340" name="Google Shape;340;p43"/>
          <p:cNvSpPr txBox="1"/>
          <p:nvPr>
            <p:ph idx="3" type="body"/>
          </p:nvPr>
        </p:nvSpPr>
        <p:spPr>
          <a:xfrm>
            <a:off x="6862410" y="6311041"/>
            <a:ext cx="4527600" cy="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850" y="1426925"/>
            <a:ext cx="3381375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2400" y="3792239"/>
            <a:ext cx="3821925" cy="2173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7450" y="3755525"/>
            <a:ext cx="3306375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850" y="3755525"/>
            <a:ext cx="3381375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72400" y="1385200"/>
            <a:ext cx="3821925" cy="217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17438" y="1366838"/>
            <a:ext cx="330640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4"/>
          <p:cNvSpPr txBox="1"/>
          <p:nvPr>
            <p:ph idx="1" type="body"/>
          </p:nvPr>
        </p:nvSpPr>
        <p:spPr>
          <a:xfrm>
            <a:off x="675635" y="545315"/>
            <a:ext cx="108198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/>
              <a:t>Part 3. Gaussian Pyramid Resampling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t/>
            </a:r>
            <a:endParaRPr sz="4000" u="none"/>
          </a:p>
        </p:txBody>
      </p:sp>
      <p:sp>
        <p:nvSpPr>
          <p:cNvPr id="352" name="Google Shape;352;p44"/>
          <p:cNvSpPr/>
          <p:nvPr>
            <p:ph idx="2" type="media"/>
          </p:nvPr>
        </p:nvSpPr>
        <p:spPr>
          <a:xfrm>
            <a:off x="381000" y="1497600"/>
            <a:ext cx="4630200" cy="40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en-US"/>
              <a:t>Images: </a:t>
            </a:r>
            <a:endParaRPr b="1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-US" sz="2000"/>
              <a:t>Cricket</a:t>
            </a:r>
            <a:r>
              <a:rPr lang="en-US" sz="2000"/>
              <a:t>: 1556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-US" sz="2000"/>
              <a:t>Wrestling: </a:t>
            </a:r>
            <a:r>
              <a:rPr lang="en-US" sz="2000"/>
              <a:t>1471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-US" sz="2000"/>
              <a:t>Tennis</a:t>
            </a:r>
            <a:r>
              <a:rPr lang="en-US" sz="2000"/>
              <a:t>: </a:t>
            </a:r>
            <a:r>
              <a:rPr lang="en-US" sz="2000"/>
              <a:t>1</a:t>
            </a:r>
            <a:r>
              <a:rPr lang="en-US" sz="2000"/>
              <a:t>445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-US" sz="2000"/>
              <a:t>Badminton</a:t>
            </a:r>
            <a:r>
              <a:rPr lang="en-US" sz="2000"/>
              <a:t>: 1394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-US" sz="2000"/>
              <a:t>Soccer</a:t>
            </a:r>
            <a:r>
              <a:rPr lang="en-US" sz="2000"/>
              <a:t>: 1188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-US" sz="2000"/>
              <a:t>Swimming</a:t>
            </a:r>
            <a:r>
              <a:rPr lang="en-US" sz="2000"/>
              <a:t>: 595 </a:t>
            </a:r>
            <a:r>
              <a:rPr b="1" lang="en-US" sz="2000"/>
              <a:t>→ 1190</a:t>
            </a:r>
            <a:endParaRPr b="1"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-US" sz="2000"/>
              <a:t>Karate</a:t>
            </a:r>
            <a:r>
              <a:rPr lang="en-US" sz="2000"/>
              <a:t>: 578 </a:t>
            </a:r>
            <a:r>
              <a:rPr b="1" lang="en-US" sz="2000"/>
              <a:t>→</a:t>
            </a:r>
            <a:r>
              <a:rPr lang="en-US" sz="2000"/>
              <a:t> </a:t>
            </a:r>
            <a:r>
              <a:rPr b="1" lang="en-US" sz="2000"/>
              <a:t>1156</a:t>
            </a:r>
            <a:endParaRPr b="1" sz="2000"/>
          </a:p>
        </p:txBody>
      </p:sp>
      <p:sp>
        <p:nvSpPr>
          <p:cNvPr id="353" name="Google Shape;353;p44"/>
          <p:cNvSpPr txBox="1"/>
          <p:nvPr>
            <p:ph idx="3" type="body"/>
          </p:nvPr>
        </p:nvSpPr>
        <p:spPr>
          <a:xfrm>
            <a:off x="6880210" y="6333966"/>
            <a:ext cx="45276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354" name="Google Shape;354;p44"/>
          <p:cNvSpPr/>
          <p:nvPr/>
        </p:nvSpPr>
        <p:spPr>
          <a:xfrm>
            <a:off x="190500" y="6195525"/>
            <a:ext cx="3067200" cy="55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00" y="6195525"/>
            <a:ext cx="2078397" cy="5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825350"/>
            <a:ext cx="3563500" cy="33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71850" y="1825350"/>
            <a:ext cx="3563500" cy="337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4"/>
          <p:cNvSpPr txBox="1"/>
          <p:nvPr/>
        </p:nvSpPr>
        <p:spPr>
          <a:xfrm>
            <a:off x="5528725" y="5197650"/>
            <a:ext cx="19881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u="sng">
                <a:solidFill>
                  <a:schemeClr val="dk1"/>
                </a:solidFill>
              </a:rPr>
              <a:t>Before</a:t>
            </a:r>
            <a:endParaRPr sz="2200" u="sng">
              <a:solidFill>
                <a:schemeClr val="dk1"/>
              </a:solidFill>
            </a:endParaRPr>
          </a:p>
        </p:txBody>
      </p:sp>
      <p:sp>
        <p:nvSpPr>
          <p:cNvPr id="359" name="Google Shape;359;p44"/>
          <p:cNvSpPr txBox="1"/>
          <p:nvPr/>
        </p:nvSpPr>
        <p:spPr>
          <a:xfrm>
            <a:off x="9419700" y="5197650"/>
            <a:ext cx="19881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u="sng">
                <a:solidFill>
                  <a:schemeClr val="dk1"/>
                </a:solidFill>
              </a:rPr>
              <a:t>After</a:t>
            </a:r>
            <a:endParaRPr sz="2200" u="sng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5"/>
          <p:cNvSpPr txBox="1"/>
          <p:nvPr>
            <p:ph idx="1" type="body"/>
          </p:nvPr>
        </p:nvSpPr>
        <p:spPr>
          <a:xfrm>
            <a:off x="675635" y="545315"/>
            <a:ext cx="108198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/>
              <a:t>Part 3. Gaussian Pyramid Results</a:t>
            </a:r>
            <a:endParaRPr sz="4000" u="none"/>
          </a:p>
        </p:txBody>
      </p:sp>
      <p:sp>
        <p:nvSpPr>
          <p:cNvPr id="365" name="Google Shape;365;p45"/>
          <p:cNvSpPr/>
          <p:nvPr>
            <p:ph idx="2" type="media"/>
          </p:nvPr>
        </p:nvSpPr>
        <p:spPr>
          <a:xfrm>
            <a:off x="522175" y="1509350"/>
            <a:ext cx="7775400" cy="40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GoogLeNet and ResNet50 outperform AlexNet and VGG16.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Superior at capturing complex patterns.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Gaussian Pyramid resampling enhances the performance of simpler models.</a:t>
            </a:r>
            <a:endParaRPr b="1"/>
          </a:p>
        </p:txBody>
      </p:sp>
      <p:sp>
        <p:nvSpPr>
          <p:cNvPr id="366" name="Google Shape;366;p45"/>
          <p:cNvSpPr txBox="1"/>
          <p:nvPr>
            <p:ph idx="3" type="body"/>
          </p:nvPr>
        </p:nvSpPr>
        <p:spPr>
          <a:xfrm>
            <a:off x="6880210" y="6333966"/>
            <a:ext cx="45276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367" name="Google Shape;367;p45"/>
          <p:cNvSpPr/>
          <p:nvPr/>
        </p:nvSpPr>
        <p:spPr>
          <a:xfrm>
            <a:off x="190500" y="6195525"/>
            <a:ext cx="3067200" cy="55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8" name="Google Shape;36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00" y="6195525"/>
            <a:ext cx="2078397" cy="5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625" y="3580725"/>
            <a:ext cx="10819800" cy="2220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6"/>
          <p:cNvSpPr txBox="1"/>
          <p:nvPr>
            <p:ph idx="1" type="body"/>
          </p:nvPr>
        </p:nvSpPr>
        <p:spPr>
          <a:xfrm>
            <a:off x="675635" y="545315"/>
            <a:ext cx="10819800" cy="75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Part 3. Gaussian Pyramid Results</a:t>
            </a:r>
            <a:endParaRPr/>
          </a:p>
        </p:txBody>
      </p:sp>
      <p:sp>
        <p:nvSpPr>
          <p:cNvPr id="376" name="Google Shape;376;p46"/>
          <p:cNvSpPr/>
          <p:nvPr>
            <p:ph idx="2" type="media"/>
          </p:nvPr>
        </p:nvSpPr>
        <p:spPr>
          <a:xfrm>
            <a:off x="2438400" y="1521741"/>
            <a:ext cx="7315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6"/>
          <p:cNvSpPr txBox="1"/>
          <p:nvPr>
            <p:ph idx="3" type="body"/>
          </p:nvPr>
        </p:nvSpPr>
        <p:spPr>
          <a:xfrm>
            <a:off x="6862410" y="6311041"/>
            <a:ext cx="4527600" cy="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475" y="1521750"/>
            <a:ext cx="8858250" cy="465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idx="3" type="body"/>
          </p:nvPr>
        </p:nvSpPr>
        <p:spPr>
          <a:xfrm>
            <a:off x="591750" y="3048175"/>
            <a:ext cx="3669000" cy="3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-US" sz="2500"/>
              <a:t>Introduction</a:t>
            </a:r>
            <a:endParaRPr sz="2500"/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-US" sz="2500"/>
              <a:t>Methods</a:t>
            </a:r>
            <a:endParaRPr sz="2500"/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-US" sz="2500"/>
              <a:t>Results</a:t>
            </a:r>
            <a:endParaRPr sz="2500"/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-US" sz="2500"/>
              <a:t>Conclusion</a:t>
            </a:r>
            <a:endParaRPr sz="2500"/>
          </a:p>
        </p:txBody>
      </p:sp>
      <p:sp>
        <p:nvSpPr>
          <p:cNvPr id="194" name="Google Shape;194;p29"/>
          <p:cNvSpPr txBox="1"/>
          <p:nvPr>
            <p:ph idx="4" type="body"/>
          </p:nvPr>
        </p:nvSpPr>
        <p:spPr>
          <a:xfrm>
            <a:off x="761992" y="1371294"/>
            <a:ext cx="3328500" cy="13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en-US"/>
              <a:t>Table of Contents:</a:t>
            </a:r>
            <a:endParaRPr/>
          </a:p>
        </p:txBody>
      </p:sp>
      <p:pic>
        <p:nvPicPr>
          <p:cNvPr id="195" name="Google Shape;1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700" y="409688"/>
            <a:ext cx="1468426" cy="44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/>
          <p:nvPr/>
        </p:nvSpPr>
        <p:spPr>
          <a:xfrm>
            <a:off x="535100" y="5929050"/>
            <a:ext cx="2322300" cy="77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2150" y="1432500"/>
            <a:ext cx="7079700" cy="3993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7"/>
          <p:cNvSpPr txBox="1"/>
          <p:nvPr>
            <p:ph idx="1" type="body"/>
          </p:nvPr>
        </p:nvSpPr>
        <p:spPr>
          <a:xfrm>
            <a:off x="675635" y="545315"/>
            <a:ext cx="108198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/>
              <a:t>Part 4. Super-Resolution Using Deep Learning</a:t>
            </a:r>
            <a:endParaRPr sz="4000" u="none"/>
          </a:p>
        </p:txBody>
      </p:sp>
      <p:sp>
        <p:nvSpPr>
          <p:cNvPr id="384" name="Google Shape;384;p47"/>
          <p:cNvSpPr/>
          <p:nvPr>
            <p:ph idx="2" type="media"/>
          </p:nvPr>
        </p:nvSpPr>
        <p:spPr>
          <a:xfrm>
            <a:off x="612600" y="1807650"/>
            <a:ext cx="5483400" cy="3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/>
              <a:t>Purpose</a:t>
            </a:r>
            <a:r>
              <a:rPr lang="en-US"/>
              <a:t>: To improve the resolution of low-resolution images using a convolutional neural network (CNN).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/>
              <a:t>Method</a:t>
            </a:r>
            <a:r>
              <a:rPr lang="en-US"/>
              <a:t>: A three-layer CNN structure is used to perform image super-resolution.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385" name="Google Shape;385;p47"/>
          <p:cNvSpPr txBox="1"/>
          <p:nvPr>
            <p:ph idx="3" type="body"/>
          </p:nvPr>
        </p:nvSpPr>
        <p:spPr>
          <a:xfrm>
            <a:off x="6880210" y="6333966"/>
            <a:ext cx="45276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386" name="Google Shape;386;p47"/>
          <p:cNvSpPr/>
          <p:nvPr/>
        </p:nvSpPr>
        <p:spPr>
          <a:xfrm>
            <a:off x="190500" y="6195525"/>
            <a:ext cx="3067200" cy="55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7" name="Google Shape;38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00" y="6195525"/>
            <a:ext cx="2078397" cy="5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7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99325" y="1490675"/>
            <a:ext cx="6045600" cy="28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7"/>
          <p:cNvSpPr txBox="1"/>
          <p:nvPr/>
        </p:nvSpPr>
        <p:spPr>
          <a:xfrm>
            <a:off x="6193180" y="4723933"/>
            <a:ext cx="5457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Dong, Chao, et al. "Image super-resolution using deep convolutional networks." </a:t>
            </a:r>
            <a:r>
              <a:rPr i="1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IEEE Transactions on Pattern Analysis and Machine Intelligence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vol. 38, no. 2, 2016, pp. 295–307, </a:t>
            </a:r>
            <a:r>
              <a:rPr lang="en-US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https://doi.org/10.1109/TPAMI.2015.2439281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8"/>
          <p:cNvSpPr txBox="1"/>
          <p:nvPr>
            <p:ph idx="1" type="body"/>
          </p:nvPr>
        </p:nvSpPr>
        <p:spPr>
          <a:xfrm>
            <a:off x="675635" y="545315"/>
            <a:ext cx="108198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/>
              <a:t>Part 4. Super-Resolution Using Deep Learning</a:t>
            </a:r>
            <a:endParaRPr sz="4000" u="none"/>
          </a:p>
        </p:txBody>
      </p:sp>
      <p:sp>
        <p:nvSpPr>
          <p:cNvPr id="395" name="Google Shape;395;p48"/>
          <p:cNvSpPr/>
          <p:nvPr>
            <p:ph idx="2" type="media"/>
          </p:nvPr>
        </p:nvSpPr>
        <p:spPr>
          <a:xfrm>
            <a:off x="128450" y="1371600"/>
            <a:ext cx="6441300" cy="46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/>
              <a:t>Key Features:</a:t>
            </a:r>
            <a:endParaRPr b="1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-US" sz="2000"/>
              <a:t>Patch Extraction &amp; Representation</a:t>
            </a:r>
            <a:r>
              <a:rPr lang="en-US" sz="2000"/>
              <a:t>: Extracts overlapping patches from the low-resolution input to capture local features.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-US" sz="2000"/>
              <a:t>Non-linear Mapping</a:t>
            </a:r>
            <a:r>
              <a:rPr lang="en-US" sz="2000"/>
              <a:t>: Maps the features to a high-dimensional space to learn complex mappings.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-US" sz="2000"/>
              <a:t>Reconstruction</a:t>
            </a:r>
            <a:r>
              <a:rPr lang="en-US" sz="2000"/>
              <a:t>: Combines high-dimensional features to reconstruct a high-resolution image.</a:t>
            </a:r>
            <a:endParaRPr b="1"/>
          </a:p>
        </p:txBody>
      </p:sp>
      <p:sp>
        <p:nvSpPr>
          <p:cNvPr id="396" name="Google Shape;396;p48"/>
          <p:cNvSpPr txBox="1"/>
          <p:nvPr>
            <p:ph idx="3" type="body"/>
          </p:nvPr>
        </p:nvSpPr>
        <p:spPr>
          <a:xfrm>
            <a:off x="6880210" y="6333966"/>
            <a:ext cx="45276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397" name="Google Shape;397;p48"/>
          <p:cNvSpPr/>
          <p:nvPr/>
        </p:nvSpPr>
        <p:spPr>
          <a:xfrm>
            <a:off x="190500" y="6195525"/>
            <a:ext cx="3067200" cy="55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8" name="Google Shape;39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00" y="6195525"/>
            <a:ext cx="2078397" cy="5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8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9750" y="1371608"/>
            <a:ext cx="5483400" cy="25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8"/>
          <p:cNvSpPr txBox="1"/>
          <p:nvPr/>
        </p:nvSpPr>
        <p:spPr>
          <a:xfrm>
            <a:off x="6582505" y="4114808"/>
            <a:ext cx="5457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Dong, Chao, et al. "Image super-resolution using deep convolutional networks." </a:t>
            </a:r>
            <a:r>
              <a:rPr i="1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IEEE Transactions on Pattern Analysis and Machine Intelligence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vol. 38, no. 2, 2016, pp. 295–307, </a:t>
            </a:r>
            <a:r>
              <a:rPr lang="en-US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https://doi.org/10.1109/TPAMI.2015.2439281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9"/>
          <p:cNvSpPr txBox="1"/>
          <p:nvPr>
            <p:ph idx="1" type="body"/>
          </p:nvPr>
        </p:nvSpPr>
        <p:spPr>
          <a:xfrm>
            <a:off x="675635" y="545315"/>
            <a:ext cx="108198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/>
              <a:t>Part 4. SCRNN Pipeline</a:t>
            </a:r>
            <a:endParaRPr sz="4000" u="none"/>
          </a:p>
        </p:txBody>
      </p:sp>
      <p:sp>
        <p:nvSpPr>
          <p:cNvPr id="406" name="Google Shape;406;p49"/>
          <p:cNvSpPr/>
          <p:nvPr>
            <p:ph idx="2" type="media"/>
          </p:nvPr>
        </p:nvSpPr>
        <p:spPr>
          <a:xfrm>
            <a:off x="606600" y="1564525"/>
            <a:ext cx="7775400" cy="41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Load Model:</a:t>
            </a:r>
            <a:endParaRPr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Load pre-trained SRCNN or initialize untrained model.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Image Augmentation:</a:t>
            </a:r>
            <a:endParaRPr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Downscale and upscale images using SRCNN.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Class Balancing:</a:t>
            </a:r>
            <a:endParaRPr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Identify underrepresented classes.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Augment until all classes reach target count.</a:t>
            </a:r>
            <a:endParaRPr/>
          </a:p>
        </p:txBody>
      </p:sp>
      <p:sp>
        <p:nvSpPr>
          <p:cNvPr id="407" name="Google Shape;407;p49"/>
          <p:cNvSpPr txBox="1"/>
          <p:nvPr>
            <p:ph idx="3" type="body"/>
          </p:nvPr>
        </p:nvSpPr>
        <p:spPr>
          <a:xfrm>
            <a:off x="6880210" y="6333966"/>
            <a:ext cx="45276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408" name="Google Shape;408;p49"/>
          <p:cNvSpPr/>
          <p:nvPr/>
        </p:nvSpPr>
        <p:spPr>
          <a:xfrm>
            <a:off x="190500" y="6195525"/>
            <a:ext cx="3067200" cy="55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9" name="Google Shape;40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00" y="6195525"/>
            <a:ext cx="2078397" cy="5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1950" y="2978182"/>
            <a:ext cx="4794450" cy="19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0"/>
          <p:cNvSpPr txBox="1"/>
          <p:nvPr>
            <p:ph idx="1" type="body"/>
          </p:nvPr>
        </p:nvSpPr>
        <p:spPr>
          <a:xfrm>
            <a:off x="409210" y="545315"/>
            <a:ext cx="108198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416" name="Google Shape;416;p50"/>
          <p:cNvSpPr txBox="1"/>
          <p:nvPr>
            <p:ph idx="3" type="body"/>
          </p:nvPr>
        </p:nvSpPr>
        <p:spPr>
          <a:xfrm>
            <a:off x="6880210" y="6333966"/>
            <a:ext cx="45276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417" name="Google Shape;41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1175" y="3969225"/>
            <a:ext cx="3516401" cy="197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1175" y="1717914"/>
            <a:ext cx="3516412" cy="197797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0"/>
          <p:cNvSpPr txBox="1"/>
          <p:nvPr/>
        </p:nvSpPr>
        <p:spPr>
          <a:xfrm>
            <a:off x="323150" y="2570200"/>
            <a:ext cx="11148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Original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420" name="Google Shape;420;p50"/>
          <p:cNvSpPr txBox="1"/>
          <p:nvPr/>
        </p:nvSpPr>
        <p:spPr>
          <a:xfrm>
            <a:off x="413825" y="4606025"/>
            <a:ext cx="11148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After SRCNN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421" name="Google Shape;42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4363" y="1717925"/>
            <a:ext cx="3519113" cy="197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4375" y="3969250"/>
            <a:ext cx="3455075" cy="194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85876" y="1596965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021849" y="3892490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0"/>
          <p:cNvSpPr/>
          <p:nvPr/>
        </p:nvSpPr>
        <p:spPr>
          <a:xfrm>
            <a:off x="190500" y="6195525"/>
            <a:ext cx="3067200" cy="55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6" name="Google Shape;426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7600" y="6195525"/>
            <a:ext cx="2078397" cy="5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50"/>
          <p:cNvSpPr txBox="1"/>
          <p:nvPr/>
        </p:nvSpPr>
        <p:spPr>
          <a:xfrm>
            <a:off x="2801325" y="1150350"/>
            <a:ext cx="11148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Tennis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428" name="Google Shape;428;p50"/>
          <p:cNvSpPr txBox="1"/>
          <p:nvPr/>
        </p:nvSpPr>
        <p:spPr>
          <a:xfrm>
            <a:off x="6424475" y="1150350"/>
            <a:ext cx="11148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Karate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429" name="Google Shape;429;p50"/>
          <p:cNvSpPr txBox="1"/>
          <p:nvPr/>
        </p:nvSpPr>
        <p:spPr>
          <a:xfrm>
            <a:off x="9536026" y="1085425"/>
            <a:ext cx="12339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Wrestling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1"/>
          <p:cNvSpPr txBox="1"/>
          <p:nvPr>
            <p:ph idx="1" type="body"/>
          </p:nvPr>
        </p:nvSpPr>
        <p:spPr>
          <a:xfrm>
            <a:off x="675635" y="545315"/>
            <a:ext cx="108198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/>
              <a:t>Part 4. SCRNN Results</a:t>
            </a:r>
            <a:endParaRPr sz="4000" u="none"/>
          </a:p>
        </p:txBody>
      </p:sp>
      <p:sp>
        <p:nvSpPr>
          <p:cNvPr id="435" name="Google Shape;435;p51"/>
          <p:cNvSpPr txBox="1"/>
          <p:nvPr>
            <p:ph idx="3" type="body"/>
          </p:nvPr>
        </p:nvSpPr>
        <p:spPr>
          <a:xfrm>
            <a:off x="6880210" y="6333966"/>
            <a:ext cx="45276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436" name="Google Shape;436;p51"/>
          <p:cNvSpPr/>
          <p:nvPr/>
        </p:nvSpPr>
        <p:spPr>
          <a:xfrm>
            <a:off x="190500" y="6195525"/>
            <a:ext cx="3067200" cy="55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7" name="Google Shape;43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00" y="6195525"/>
            <a:ext cx="2078397" cy="55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38" name="Google Shape;438;p51"/>
          <p:cNvGraphicFramePr/>
          <p:nvPr/>
        </p:nvGraphicFramePr>
        <p:xfrm>
          <a:off x="4852078" y="176430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{2A1B9AB5-72C5-4954-8401-E94423EC17EC}</a:tableStyleId>
              </a:tblPr>
              <a:tblGrid>
                <a:gridCol w="2353275"/>
                <a:gridCol w="2353275"/>
                <a:gridCol w="2353275"/>
              </a:tblGrid>
              <a:tr h="598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Model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Initial Validation Accuracy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Post-Resampling Validation Accuracy 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solidFill>
                      <a:srgbClr val="3C78D8"/>
                    </a:solidFill>
                  </a:tcPr>
                </a:tc>
              </a:tr>
              <a:tr h="521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GoogleNet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90.28%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87.29%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21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ResNet50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81.35%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80.77%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75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VGG16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17.44%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40.52%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21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AlexNet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18.47%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50.71%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descr="A graph of blue bars&#10;&#10;Description automatically generated" id="439" name="Google Shape;439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708" y="1764300"/>
            <a:ext cx="4087618" cy="30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1"/>
          <p:cNvSpPr txBox="1"/>
          <p:nvPr/>
        </p:nvSpPr>
        <p:spPr>
          <a:xfrm>
            <a:off x="1524000" y="4809575"/>
            <a:ext cx="24702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u="sng">
                <a:solidFill>
                  <a:schemeClr val="dk1"/>
                </a:solidFill>
              </a:rPr>
              <a:t>After SCRNN</a:t>
            </a:r>
            <a:endParaRPr sz="2500" u="sng">
              <a:solidFill>
                <a:schemeClr val="dk1"/>
              </a:solidFill>
            </a:endParaRPr>
          </a:p>
        </p:txBody>
      </p:sp>
      <p:sp>
        <p:nvSpPr>
          <p:cNvPr id="441" name="Google Shape;441;p51"/>
          <p:cNvSpPr txBox="1"/>
          <p:nvPr/>
        </p:nvSpPr>
        <p:spPr>
          <a:xfrm>
            <a:off x="7205350" y="4809575"/>
            <a:ext cx="24702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u="sng">
                <a:solidFill>
                  <a:schemeClr val="dk1"/>
                </a:solidFill>
              </a:rPr>
              <a:t>Results</a:t>
            </a:r>
            <a:endParaRPr sz="2500" u="sng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52"/>
          <p:cNvPicPr preferRelativeResize="0"/>
          <p:nvPr/>
        </p:nvPicPr>
        <p:blipFill rotWithShape="1">
          <a:blip r:embed="rId3">
            <a:alphaModFix/>
          </a:blip>
          <a:srcRect b="0" l="-5892" r="4821" t="0"/>
          <a:stretch/>
        </p:blipFill>
        <p:spPr>
          <a:xfrm>
            <a:off x="5570350" y="1153500"/>
            <a:ext cx="6408125" cy="5035351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2"/>
          <p:cNvSpPr txBox="1"/>
          <p:nvPr>
            <p:ph idx="1" type="body"/>
          </p:nvPr>
        </p:nvSpPr>
        <p:spPr>
          <a:xfrm>
            <a:off x="675635" y="545315"/>
            <a:ext cx="108198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/>
              <a:t>Part 5. Wavelet Transform Resampling</a:t>
            </a:r>
            <a:endParaRPr/>
          </a:p>
        </p:txBody>
      </p:sp>
      <p:sp>
        <p:nvSpPr>
          <p:cNvPr id="448" name="Google Shape;448;p52"/>
          <p:cNvSpPr/>
          <p:nvPr>
            <p:ph idx="2" type="media"/>
          </p:nvPr>
        </p:nvSpPr>
        <p:spPr>
          <a:xfrm>
            <a:off x="573800" y="1588875"/>
            <a:ext cx="56844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>
                <a:highlight>
                  <a:schemeClr val="lt1"/>
                </a:highlight>
              </a:rPr>
              <a:t>A signal processing technique to analyze data at multiple scales.</a:t>
            </a:r>
            <a:endParaRPr>
              <a:highlight>
                <a:schemeClr val="lt1"/>
              </a:highlight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>
                <a:highlight>
                  <a:schemeClr val="lt1"/>
                </a:highlight>
              </a:rPr>
              <a:t>Feature Extraction: </a:t>
            </a:r>
            <a:r>
              <a:rPr lang="en-US">
                <a:highlight>
                  <a:schemeClr val="lt1"/>
                </a:highlight>
              </a:rPr>
              <a:t>Identifies edges, textures, patterns.</a:t>
            </a:r>
            <a:endParaRPr>
              <a:highlight>
                <a:schemeClr val="lt1"/>
              </a:highlight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>
                <a:highlight>
                  <a:schemeClr val="lt1"/>
                </a:highlight>
              </a:rPr>
              <a:t>Dimension Reduction: </a:t>
            </a:r>
            <a:r>
              <a:rPr lang="en-US">
                <a:highlight>
                  <a:schemeClr val="lt1"/>
                </a:highlight>
              </a:rPr>
              <a:t>Compresses image retaining essential features</a:t>
            </a:r>
            <a:endParaRPr>
              <a:highlight>
                <a:schemeClr val="lt1"/>
              </a:highlight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>
                <a:highlight>
                  <a:schemeClr val="lt1"/>
                </a:highlight>
              </a:rPr>
              <a:t>Low-frequency – approximation</a:t>
            </a:r>
            <a:endParaRPr>
              <a:highlight>
                <a:schemeClr val="lt1"/>
              </a:highlight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>
                <a:highlight>
                  <a:schemeClr val="lt1"/>
                </a:highlight>
              </a:rPr>
              <a:t>High-frequency – detail</a:t>
            </a:r>
            <a:endParaRPr b="1">
              <a:highlight>
                <a:schemeClr val="lt1"/>
              </a:highlight>
            </a:endParaRPr>
          </a:p>
        </p:txBody>
      </p:sp>
      <p:sp>
        <p:nvSpPr>
          <p:cNvPr id="449" name="Google Shape;449;p52"/>
          <p:cNvSpPr txBox="1"/>
          <p:nvPr>
            <p:ph idx="3" type="body"/>
          </p:nvPr>
        </p:nvSpPr>
        <p:spPr>
          <a:xfrm>
            <a:off x="6880210" y="6333966"/>
            <a:ext cx="45276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450" name="Google Shape;450;p52"/>
          <p:cNvSpPr/>
          <p:nvPr/>
        </p:nvSpPr>
        <p:spPr>
          <a:xfrm>
            <a:off x="190500" y="6195525"/>
            <a:ext cx="3067200" cy="55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1" name="Google Shape;45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600" y="6195525"/>
            <a:ext cx="2078397" cy="5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3"/>
          <p:cNvSpPr txBox="1"/>
          <p:nvPr>
            <p:ph idx="1" type="body"/>
          </p:nvPr>
        </p:nvSpPr>
        <p:spPr>
          <a:xfrm>
            <a:off x="675635" y="545315"/>
            <a:ext cx="10819800" cy="75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 5. Wavelet Transform Resampling</a:t>
            </a:r>
            <a:endParaRPr/>
          </a:p>
        </p:txBody>
      </p:sp>
      <p:sp>
        <p:nvSpPr>
          <p:cNvPr id="458" name="Google Shape;458;p53"/>
          <p:cNvSpPr/>
          <p:nvPr>
            <p:ph idx="2" type="media"/>
          </p:nvPr>
        </p:nvSpPr>
        <p:spPr>
          <a:xfrm>
            <a:off x="6471625" y="1373550"/>
            <a:ext cx="5478000" cy="441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/>
              <a:t>Low-Pass Filter (L): </a:t>
            </a:r>
            <a:endParaRPr b="1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Smooth variations in pixel intensity (low-frequency features). 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Ex: Background, overall shapes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/>
              <a:t>High-Pass Filter (H):</a:t>
            </a:r>
            <a:r>
              <a:rPr lang="en-US"/>
              <a:t> </a:t>
            </a:r>
            <a:endParaRPr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Sharp changes in pixel intensity (high-frequency features). 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Ex: Edges, fine textures, object boundaries.</a:t>
            </a:r>
            <a:endParaRPr sz="2000"/>
          </a:p>
        </p:txBody>
      </p:sp>
      <p:sp>
        <p:nvSpPr>
          <p:cNvPr id="459" name="Google Shape;459;p53"/>
          <p:cNvSpPr txBox="1"/>
          <p:nvPr>
            <p:ph idx="3" type="body"/>
          </p:nvPr>
        </p:nvSpPr>
        <p:spPr>
          <a:xfrm>
            <a:off x="6862410" y="6311041"/>
            <a:ext cx="4527600" cy="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diagram of a flowchart&#10;&#10;Description automatically generated" id="460" name="Google Shape;460;p5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7689" r="0" t="0"/>
          <a:stretch/>
        </p:blipFill>
        <p:spPr>
          <a:xfrm>
            <a:off x="385825" y="1497550"/>
            <a:ext cx="6085800" cy="3886500"/>
          </a:xfrm>
          <a:prstGeom prst="rect">
            <a:avLst/>
          </a:prstGeom>
          <a:noFill/>
          <a:ln>
            <a:noFill/>
          </a:ln>
          <a:effectLst>
            <a:outerShdw blurRad="508000" rotWithShape="0" algn="tl" dir="5400000" dist="101600">
              <a:srgbClr val="000000">
                <a:alpha val="9800"/>
              </a:srgbClr>
            </a:outerShdw>
          </a:effectLst>
        </p:spPr>
      </p:pic>
      <p:sp>
        <p:nvSpPr>
          <p:cNvPr id="461" name="Google Shape;461;p53"/>
          <p:cNvSpPr txBox="1"/>
          <p:nvPr/>
        </p:nvSpPr>
        <p:spPr>
          <a:xfrm>
            <a:off x="1978525" y="5384050"/>
            <a:ext cx="31797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Horizontal - Vertical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462" name="Google Shape;462;p53"/>
          <p:cNvSpPr/>
          <p:nvPr/>
        </p:nvSpPr>
        <p:spPr>
          <a:xfrm>
            <a:off x="190500" y="6195525"/>
            <a:ext cx="3067200" cy="55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3" name="Google Shape;46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600" y="6195525"/>
            <a:ext cx="2078397" cy="5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4"/>
          <p:cNvSpPr txBox="1"/>
          <p:nvPr>
            <p:ph idx="1" type="body"/>
          </p:nvPr>
        </p:nvSpPr>
        <p:spPr>
          <a:xfrm>
            <a:off x="686110" y="545315"/>
            <a:ext cx="10819800" cy="75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 5. Wavelet Transform Analysis</a:t>
            </a:r>
            <a:endParaRPr u="none">
              <a:solidFill>
                <a:srgbClr val="171717"/>
              </a:solidFill>
            </a:endParaRPr>
          </a:p>
        </p:txBody>
      </p:sp>
      <p:sp>
        <p:nvSpPr>
          <p:cNvPr id="470" name="Google Shape;470;p54"/>
          <p:cNvSpPr txBox="1"/>
          <p:nvPr>
            <p:ph idx="3" type="body"/>
          </p:nvPr>
        </p:nvSpPr>
        <p:spPr>
          <a:xfrm>
            <a:off x="6862410" y="6311041"/>
            <a:ext cx="4527600" cy="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collage of images of swimmers diving&#10;&#10;Description automatically generated" id="471" name="Google Shape;471;p54"/>
          <p:cNvPicPr preferRelativeResize="0"/>
          <p:nvPr/>
        </p:nvPicPr>
        <p:blipFill rotWithShape="1">
          <a:blip r:embed="rId3">
            <a:alphaModFix/>
          </a:blip>
          <a:srcRect b="0" l="0" r="2505" t="0"/>
          <a:stretch/>
        </p:blipFill>
        <p:spPr>
          <a:xfrm>
            <a:off x="4291425" y="1371600"/>
            <a:ext cx="7534146" cy="4461410"/>
          </a:xfrm>
          <a:prstGeom prst="rect">
            <a:avLst/>
          </a:prstGeom>
          <a:noFill/>
          <a:ln>
            <a:noFill/>
          </a:ln>
          <a:effectLst>
            <a:outerShdw blurRad="508000" rotWithShape="0" algn="tl" dir="5400000" dist="101600">
              <a:srgbClr val="000000">
                <a:alpha val="9800"/>
              </a:srgbClr>
            </a:outerShdw>
          </a:effectLst>
        </p:spPr>
      </p:pic>
      <p:pic>
        <p:nvPicPr>
          <p:cNvPr descr="A group of people in the air&#10;&#10;Description automatically generated" id="472" name="Google Shape;472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61188" y="3988600"/>
            <a:ext cx="2413625" cy="18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54"/>
          <p:cNvSpPr txBox="1"/>
          <p:nvPr/>
        </p:nvSpPr>
        <p:spPr>
          <a:xfrm>
            <a:off x="637925" y="1781600"/>
            <a:ext cx="3790200" cy="3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-US" sz="2000">
                <a:solidFill>
                  <a:schemeClr val="dk1"/>
                </a:solidFill>
              </a:rPr>
              <a:t>Approximation (cA):</a:t>
            </a:r>
            <a:endParaRPr b="1"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Main structure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-US" sz="2000">
                <a:solidFill>
                  <a:schemeClr val="dk1"/>
                </a:solidFill>
              </a:rPr>
              <a:t>Horizontal Detail (cH): </a:t>
            </a:r>
            <a:r>
              <a:rPr lang="en-US" sz="2000">
                <a:solidFill>
                  <a:schemeClr val="dk1"/>
                </a:solidFill>
              </a:rPr>
              <a:t>Horizontal variations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-US" sz="2000">
                <a:solidFill>
                  <a:schemeClr val="dk1"/>
                </a:solidFill>
              </a:rPr>
              <a:t>Vertical Detail (cV): </a:t>
            </a:r>
            <a:endParaRPr b="1"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Vertical variations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-US" sz="2000">
                <a:solidFill>
                  <a:schemeClr val="dk1"/>
                </a:solidFill>
              </a:rPr>
              <a:t>Diagonal Detail (cD):</a:t>
            </a:r>
            <a:r>
              <a:rPr b="1" lang="en-US" sz="2000">
                <a:solidFill>
                  <a:schemeClr val="dk1"/>
                </a:solidFill>
              </a:rPr>
              <a:t> </a:t>
            </a:r>
            <a:endParaRPr b="1"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Diagonal variations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474" name="Google Shape;474;p54"/>
          <p:cNvSpPr/>
          <p:nvPr/>
        </p:nvSpPr>
        <p:spPr>
          <a:xfrm>
            <a:off x="190500" y="6195525"/>
            <a:ext cx="3067200" cy="55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5" name="Google Shape;47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600" y="6195525"/>
            <a:ext cx="2078397" cy="5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5"/>
          <p:cNvSpPr txBox="1"/>
          <p:nvPr>
            <p:ph idx="1" type="body"/>
          </p:nvPr>
        </p:nvSpPr>
        <p:spPr>
          <a:xfrm>
            <a:off x="686110" y="544640"/>
            <a:ext cx="10819800" cy="75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 5. Wavelet Transform Evaluation</a:t>
            </a:r>
            <a:endParaRPr/>
          </a:p>
        </p:txBody>
      </p:sp>
      <p:sp>
        <p:nvSpPr>
          <p:cNvPr id="482" name="Google Shape;482;p55"/>
          <p:cNvSpPr/>
          <p:nvPr>
            <p:ph idx="2" type="media"/>
          </p:nvPr>
        </p:nvSpPr>
        <p:spPr>
          <a:xfrm>
            <a:off x="367775" y="1297950"/>
            <a:ext cx="5178600" cy="4874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highlight>
                  <a:schemeClr val="lt1"/>
                </a:highlight>
              </a:rPr>
              <a:t>Upsampling:</a:t>
            </a:r>
            <a:endParaRPr b="1">
              <a:highlight>
                <a:schemeClr val="lt1"/>
              </a:highlight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>
                <a:highlight>
                  <a:schemeClr val="lt1"/>
                </a:highlight>
              </a:rPr>
              <a:t>Synthetic images lacked diversity and realism.</a:t>
            </a:r>
            <a:endParaRPr>
              <a:highlight>
                <a:schemeClr val="lt1"/>
              </a:highlight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>
                <a:highlight>
                  <a:schemeClr val="lt1"/>
                </a:highlight>
              </a:rPr>
              <a:t>Impact</a:t>
            </a:r>
            <a:r>
              <a:rPr lang="en-US">
                <a:highlight>
                  <a:schemeClr val="lt1"/>
                </a:highlight>
              </a:rPr>
              <a:t>: Overfitting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highlight>
                  <a:schemeClr val="lt1"/>
                </a:highlight>
              </a:rPr>
              <a:t>Downsampling:</a:t>
            </a:r>
            <a:endParaRPr b="1">
              <a:highlight>
                <a:schemeClr val="lt1"/>
              </a:highlight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>
                <a:highlight>
                  <a:schemeClr val="lt1"/>
                </a:highlight>
              </a:rPr>
              <a:t>Lowered Resolution(</a:t>
            </a:r>
            <a:r>
              <a:rPr b="1" lang="en-US">
                <a:highlight>
                  <a:schemeClr val="lt1"/>
                </a:highlight>
              </a:rPr>
              <a:t>128 × 128</a:t>
            </a:r>
            <a:r>
              <a:rPr lang="en-US">
                <a:highlight>
                  <a:schemeClr val="lt1"/>
                </a:highlight>
              </a:rPr>
              <a:t>)</a:t>
            </a:r>
            <a:endParaRPr>
              <a:highlight>
                <a:schemeClr val="lt1"/>
              </a:highlight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>
                <a:highlight>
                  <a:schemeClr val="lt1"/>
                </a:highlight>
              </a:rPr>
              <a:t>Removed excess images.</a:t>
            </a:r>
            <a:endParaRPr>
              <a:highlight>
                <a:schemeClr val="lt1"/>
              </a:highlight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>
                <a:highlight>
                  <a:schemeClr val="lt1"/>
                </a:highlight>
              </a:rPr>
              <a:t>Lost important features</a:t>
            </a:r>
            <a:endParaRPr>
              <a:highlight>
                <a:schemeClr val="lt1"/>
              </a:highlight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>
                <a:highlight>
                  <a:schemeClr val="lt1"/>
                </a:highlight>
              </a:rPr>
              <a:t>Impact</a:t>
            </a:r>
            <a:r>
              <a:rPr lang="en-US">
                <a:highlight>
                  <a:schemeClr val="lt1"/>
                </a:highlight>
              </a:rPr>
              <a:t>: Reduced performance across all models.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83" name="Google Shape;483;p55"/>
          <p:cNvSpPr txBox="1"/>
          <p:nvPr>
            <p:ph idx="3" type="body"/>
          </p:nvPr>
        </p:nvSpPr>
        <p:spPr>
          <a:xfrm>
            <a:off x="6862410" y="6311041"/>
            <a:ext cx="4527600" cy="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55"/>
          <p:cNvSpPr/>
          <p:nvPr/>
        </p:nvSpPr>
        <p:spPr>
          <a:xfrm>
            <a:off x="190500" y="6195525"/>
            <a:ext cx="3067200" cy="55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5" name="Google Shape;48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00" y="6195525"/>
            <a:ext cx="2078397" cy="5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55"/>
          <p:cNvPicPr preferRelativeResize="0"/>
          <p:nvPr/>
        </p:nvPicPr>
        <p:blipFill rotWithShape="1">
          <a:blip r:embed="rId4">
            <a:alphaModFix/>
          </a:blip>
          <a:srcRect b="0" l="0" r="2657" t="3063"/>
          <a:stretch/>
        </p:blipFill>
        <p:spPr>
          <a:xfrm>
            <a:off x="5241850" y="1599800"/>
            <a:ext cx="6802424" cy="413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6"/>
          <p:cNvSpPr txBox="1"/>
          <p:nvPr>
            <p:ph idx="1" type="body"/>
          </p:nvPr>
        </p:nvSpPr>
        <p:spPr>
          <a:xfrm>
            <a:off x="675635" y="545315"/>
            <a:ext cx="10819800" cy="75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 5. Wavelet Transform Conclusion</a:t>
            </a:r>
            <a:endParaRPr/>
          </a:p>
        </p:txBody>
      </p:sp>
      <p:sp>
        <p:nvSpPr>
          <p:cNvPr id="493" name="Google Shape;493;p56"/>
          <p:cNvSpPr/>
          <p:nvPr>
            <p:ph idx="2" type="media"/>
          </p:nvPr>
        </p:nvSpPr>
        <p:spPr>
          <a:xfrm>
            <a:off x="488000" y="1851650"/>
            <a:ext cx="5959500" cy="413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b="1" lang="en-US"/>
              <a:t>Best Model:</a:t>
            </a:r>
            <a:r>
              <a:rPr lang="en-US"/>
              <a:t> GoogLeNet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-US"/>
              <a:t>Future Work:</a:t>
            </a:r>
            <a:endParaRPr b="1"/>
          </a:p>
          <a:p>
            <a:pPr indent="-355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Wavelet Coefficient Optimization</a:t>
            </a:r>
            <a:endParaRPr/>
          </a:p>
          <a:p>
            <a:pPr indent="-355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Adaptive Wavelet Filtering</a:t>
            </a:r>
            <a:endParaRPr/>
          </a:p>
          <a:p>
            <a:pPr indent="-355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Image Resolution </a:t>
            </a:r>
            <a:endParaRPr/>
          </a:p>
        </p:txBody>
      </p:sp>
      <p:sp>
        <p:nvSpPr>
          <p:cNvPr id="494" name="Google Shape;494;p56"/>
          <p:cNvSpPr txBox="1"/>
          <p:nvPr>
            <p:ph idx="3" type="body"/>
          </p:nvPr>
        </p:nvSpPr>
        <p:spPr>
          <a:xfrm>
            <a:off x="6862410" y="6311041"/>
            <a:ext cx="4527600" cy="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5" name="Google Shape;49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8953" y="1851650"/>
            <a:ext cx="5842050" cy="31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6"/>
          <p:cNvSpPr/>
          <p:nvPr/>
        </p:nvSpPr>
        <p:spPr>
          <a:xfrm>
            <a:off x="190500" y="6195525"/>
            <a:ext cx="3067200" cy="55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7" name="Google Shape;49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600" y="6195525"/>
            <a:ext cx="2078397" cy="5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idx="1" type="body"/>
          </p:nvPr>
        </p:nvSpPr>
        <p:spPr>
          <a:xfrm>
            <a:off x="675635" y="545315"/>
            <a:ext cx="10819679" cy="753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203" name="Google Shape;203;p30"/>
          <p:cNvSpPr/>
          <p:nvPr/>
        </p:nvSpPr>
        <p:spPr>
          <a:xfrm>
            <a:off x="190500" y="6195525"/>
            <a:ext cx="3067200" cy="55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00" y="6195525"/>
            <a:ext cx="2078397" cy="5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0"/>
          <p:cNvSpPr/>
          <p:nvPr>
            <p:ph idx="2" type="media"/>
          </p:nvPr>
        </p:nvSpPr>
        <p:spPr>
          <a:xfrm>
            <a:off x="518325" y="1298600"/>
            <a:ext cx="5691000" cy="39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en-US"/>
              <a:t>Problem:</a:t>
            </a:r>
            <a:endParaRPr b="1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Classify Sport Images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Imbalance Dataset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/>
              <a:t>Solution:</a:t>
            </a:r>
            <a:endParaRPr b="1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Resample Data (Upsampling and Downsampling)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/>
              <a:t>Objective:</a:t>
            </a:r>
            <a:endParaRPr b="1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The find the best resampling techniques on various models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ResNet50, GoogLeNet, VGG16, AlexNet</a:t>
            </a:r>
            <a:endParaRPr sz="2000"/>
          </a:p>
        </p:txBody>
      </p:sp>
      <p:pic>
        <p:nvPicPr>
          <p:cNvPr descr="A graph of blue bars&#10;&#10;Description automatically generated" id="206" name="Google Shape;20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09325" y="837600"/>
            <a:ext cx="5756744" cy="4289283"/>
          </a:xfrm>
          <a:custGeom>
            <a:rect b="b" l="l" r="r" t="t"/>
            <a:pathLst>
              <a:path extrusionOk="0" h="5643794" w="4777381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7"/>
          <p:cNvSpPr txBox="1"/>
          <p:nvPr>
            <p:ph idx="1" type="body"/>
          </p:nvPr>
        </p:nvSpPr>
        <p:spPr>
          <a:xfrm>
            <a:off x="675635" y="545315"/>
            <a:ext cx="10819800" cy="75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504" name="Google Shape;504;p57"/>
          <p:cNvSpPr/>
          <p:nvPr>
            <p:ph idx="2" type="media"/>
          </p:nvPr>
        </p:nvSpPr>
        <p:spPr>
          <a:xfrm>
            <a:off x="791550" y="1613825"/>
            <a:ext cx="10608900" cy="413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Play"/>
              <a:buChar char="●"/>
            </a:pPr>
            <a:r>
              <a:rPr lang="en-US"/>
              <a:t>Bicubic Interpolation Upsampling improves ResNet50</a:t>
            </a:r>
            <a:endParaRPr/>
          </a:p>
          <a:p>
            <a:pPr indent="-355600" lvl="0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Wavelet Transformation Upsampling improves VGG16</a:t>
            </a:r>
            <a:endParaRPr/>
          </a:p>
          <a:p>
            <a:pPr indent="-355600" lvl="0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Nearest Neighbors Interpolation improves GoogLeNet</a:t>
            </a:r>
            <a:endParaRPr/>
          </a:p>
          <a:p>
            <a:pPr indent="-355600" lvl="0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SCRNN Upsampling improves AlexNet</a:t>
            </a:r>
            <a:endParaRPr/>
          </a:p>
          <a:p>
            <a:pPr indent="-355600" lvl="1" marL="13716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However, it is still bad so nothing can save AlexNet ☹️</a:t>
            </a:r>
            <a:endParaRPr b="1"/>
          </a:p>
        </p:txBody>
      </p:sp>
      <p:sp>
        <p:nvSpPr>
          <p:cNvPr id="505" name="Google Shape;505;p57"/>
          <p:cNvSpPr txBox="1"/>
          <p:nvPr>
            <p:ph idx="3" type="body"/>
          </p:nvPr>
        </p:nvSpPr>
        <p:spPr>
          <a:xfrm>
            <a:off x="6862410" y="6311041"/>
            <a:ext cx="4527600" cy="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57"/>
          <p:cNvSpPr/>
          <p:nvPr/>
        </p:nvSpPr>
        <p:spPr>
          <a:xfrm>
            <a:off x="190500" y="6195525"/>
            <a:ext cx="3067200" cy="55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00" y="6195525"/>
            <a:ext cx="2078397" cy="5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8"/>
          <p:cNvSpPr txBox="1"/>
          <p:nvPr>
            <p:ph idx="1" type="body"/>
          </p:nvPr>
        </p:nvSpPr>
        <p:spPr>
          <a:xfrm>
            <a:off x="686110" y="1610365"/>
            <a:ext cx="10819800" cy="75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u="none"/>
              <a:t>Thank you!</a:t>
            </a:r>
            <a:endParaRPr sz="6000" u="none"/>
          </a:p>
        </p:txBody>
      </p:sp>
      <p:sp>
        <p:nvSpPr>
          <p:cNvPr id="514" name="Google Shape;514;p58"/>
          <p:cNvSpPr txBox="1"/>
          <p:nvPr>
            <p:ph idx="3" type="body"/>
          </p:nvPr>
        </p:nvSpPr>
        <p:spPr>
          <a:xfrm>
            <a:off x="6862410" y="6311041"/>
            <a:ext cx="4527600" cy="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58"/>
          <p:cNvSpPr/>
          <p:nvPr/>
        </p:nvSpPr>
        <p:spPr>
          <a:xfrm>
            <a:off x="190500" y="6195525"/>
            <a:ext cx="3067200" cy="55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6" name="Google Shape;51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00" y="6195525"/>
            <a:ext cx="2078397" cy="5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9338" y="2840850"/>
            <a:ext cx="5553300" cy="242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9"/>
          <p:cNvSpPr txBox="1"/>
          <p:nvPr>
            <p:ph idx="1" type="body"/>
          </p:nvPr>
        </p:nvSpPr>
        <p:spPr>
          <a:xfrm>
            <a:off x="675635" y="545315"/>
            <a:ext cx="10819800" cy="75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</a:t>
            </a:r>
            <a:endParaRPr/>
          </a:p>
        </p:txBody>
      </p:sp>
      <p:sp>
        <p:nvSpPr>
          <p:cNvPr id="524" name="Google Shape;524;p59"/>
          <p:cNvSpPr/>
          <p:nvPr>
            <p:ph idx="2" type="media"/>
          </p:nvPr>
        </p:nvSpPr>
        <p:spPr>
          <a:xfrm>
            <a:off x="886500" y="1371600"/>
            <a:ext cx="10608900" cy="413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/>
              <a:t>Bashir, Syed Muhammad Arsalan, et al. "A comprehensive review of deep learning-based single image super-resolution." PeerJ Computer Science 7 (2021): e621.</a:t>
            </a:r>
            <a:endParaRPr sz="1600"/>
          </a:p>
          <a:p>
            <a:pPr indent="45720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/>
              <a:t>Dong, Chao, et al. "Image super-resolution using deep convolutional networks." IEEE Transactions on Pattern Analysis and Machine Intelligence, vol. 38, no. 2, 2016, pp. 295–307, </a:t>
            </a:r>
            <a:r>
              <a:rPr lang="en-US" sz="1600" u="sng">
                <a:solidFill>
                  <a:schemeClr val="hlink"/>
                </a:solidFill>
                <a:hlinkClick r:id="rId3"/>
              </a:rPr>
              <a:t>https://doi.org/10.1109/TPAMI.2015.2439281</a:t>
            </a:r>
            <a:r>
              <a:rPr lang="en-US" sz="1600"/>
              <a:t>.</a:t>
            </a:r>
            <a:endParaRPr sz="1600"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Mallat, S., &amp; Hwang, W. L. (1992). Singularity detection and processing with wavelets. </a:t>
            </a:r>
            <a:r>
              <a:rPr i="1" lang="en-US" sz="1600"/>
              <a:t>IEEE Transactions on Information Theory</a:t>
            </a:r>
            <a:r>
              <a:rPr lang="en-US" sz="1600"/>
              <a:t>, </a:t>
            </a:r>
            <a:r>
              <a:rPr i="1" lang="en-US" sz="1600"/>
              <a:t>38</a:t>
            </a:r>
            <a:r>
              <a:rPr lang="en-US" sz="1600"/>
              <a:t>(2), 617–643. https://doi.org/10.1109/18.119727 </a:t>
            </a:r>
            <a:endParaRPr sz="1600"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/>
              <a:t>Rukundo, Olivier, and Hanqiang Cao. "Nearest neighbor value interpolation." arXiv preprint arXiv:1211.1768 (2012).</a:t>
            </a:r>
            <a:endParaRPr sz="1600"/>
          </a:p>
          <a:p>
            <a:pPr indent="45720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/>
              <a:t>Verma, Atul &amp; Saini, Barjinder. (2017). Forward-backward processing technique for image denoising using FDZP 2D filter. Journal of Applied Research and Technology. 15. 10.1016/j.jart.2017.07.001.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525" name="Google Shape;525;p59"/>
          <p:cNvSpPr txBox="1"/>
          <p:nvPr>
            <p:ph idx="3" type="body"/>
          </p:nvPr>
        </p:nvSpPr>
        <p:spPr>
          <a:xfrm>
            <a:off x="6862410" y="6311041"/>
            <a:ext cx="4527600" cy="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59"/>
          <p:cNvSpPr/>
          <p:nvPr/>
        </p:nvSpPr>
        <p:spPr>
          <a:xfrm>
            <a:off x="190500" y="6195525"/>
            <a:ext cx="3067200" cy="55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7" name="Google Shape;52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600" y="6195525"/>
            <a:ext cx="2078397" cy="5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idx="1" type="body"/>
          </p:nvPr>
        </p:nvSpPr>
        <p:spPr>
          <a:xfrm>
            <a:off x="675635" y="545315"/>
            <a:ext cx="108198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/>
              <a:t>Data - Sport Images</a:t>
            </a:r>
            <a:endParaRPr/>
          </a:p>
        </p:txBody>
      </p:sp>
      <p:sp>
        <p:nvSpPr>
          <p:cNvPr id="212" name="Google Shape;212;p31"/>
          <p:cNvSpPr txBox="1"/>
          <p:nvPr>
            <p:ph idx="3" type="body"/>
          </p:nvPr>
        </p:nvSpPr>
        <p:spPr>
          <a:xfrm>
            <a:off x="6880210" y="6333966"/>
            <a:ext cx="45276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/>
          <p:nvPr/>
        </p:nvSpPr>
        <p:spPr>
          <a:xfrm>
            <a:off x="190500" y="6195525"/>
            <a:ext cx="3067200" cy="55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00" y="6195525"/>
            <a:ext cx="2078397" cy="5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1"/>
          <p:cNvSpPr/>
          <p:nvPr>
            <p:ph idx="2" type="media"/>
          </p:nvPr>
        </p:nvSpPr>
        <p:spPr>
          <a:xfrm>
            <a:off x="539300" y="1441050"/>
            <a:ext cx="12065100" cy="39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en-US"/>
              <a:t>Images:</a:t>
            </a:r>
            <a:endParaRPr b="1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Cricket : 1556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Wrestling : 1471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Tennis : 1445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Badminton : 1394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Soccer : 1188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Swimming : 595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Karate : 578 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Source: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https://www.kaggle.com/datas</a:t>
            </a:r>
            <a:r>
              <a:rPr lang="en-US" u="sng">
                <a:solidFill>
                  <a:schemeClr val="hlink"/>
                </a:solidFill>
                <a:hlinkClick r:id="rId5"/>
              </a:rPr>
              <a:t>e</a:t>
            </a:r>
            <a:r>
              <a:rPr lang="en-US" u="sng">
                <a:solidFill>
                  <a:schemeClr val="hlink"/>
                </a:solidFill>
                <a:hlinkClick r:id="rId6"/>
              </a:rPr>
              <a:t>ts/sidharkal/sports-image-classification/data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16687" y="1506450"/>
            <a:ext cx="6530635" cy="329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/>
          <p:nvPr>
            <p:ph idx="1" type="body"/>
          </p:nvPr>
        </p:nvSpPr>
        <p:spPr>
          <a:xfrm>
            <a:off x="675635" y="545315"/>
            <a:ext cx="108198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/>
              <a:t>System Architecture</a:t>
            </a:r>
            <a:endParaRPr/>
          </a:p>
        </p:txBody>
      </p:sp>
      <p:sp>
        <p:nvSpPr>
          <p:cNvPr id="222" name="Google Shape;222;p32"/>
          <p:cNvSpPr/>
          <p:nvPr>
            <p:ph idx="2" type="media"/>
          </p:nvPr>
        </p:nvSpPr>
        <p:spPr>
          <a:xfrm>
            <a:off x="1175975" y="1733175"/>
            <a:ext cx="4527600" cy="3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80% train, 20% validation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Already provided with a test set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Only 5 epochs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4 deep learning models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5 resampling techniques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2"/>
          <p:cNvSpPr txBox="1"/>
          <p:nvPr>
            <p:ph idx="3" type="body"/>
          </p:nvPr>
        </p:nvSpPr>
        <p:spPr>
          <a:xfrm>
            <a:off x="6880210" y="6333966"/>
            <a:ext cx="45276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224" name="Google Shape;224;p32"/>
          <p:cNvSpPr/>
          <p:nvPr/>
        </p:nvSpPr>
        <p:spPr>
          <a:xfrm>
            <a:off x="190500" y="6195525"/>
            <a:ext cx="3067200" cy="55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00" y="6195525"/>
            <a:ext cx="2078397" cy="5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2"/>
          <p:cNvPicPr preferRelativeResize="0"/>
          <p:nvPr/>
        </p:nvPicPr>
        <p:blipFill rotWithShape="1">
          <a:blip r:embed="rId4">
            <a:alphaModFix/>
          </a:blip>
          <a:srcRect b="13020" l="25525" r="25846" t="21713"/>
          <a:stretch/>
        </p:blipFill>
        <p:spPr>
          <a:xfrm>
            <a:off x="6577997" y="845838"/>
            <a:ext cx="4272024" cy="430027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2"/>
          <p:cNvSpPr/>
          <p:nvPr/>
        </p:nvSpPr>
        <p:spPr>
          <a:xfrm>
            <a:off x="8029264" y="2491128"/>
            <a:ext cx="1369500" cy="1409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3"/>
          <p:cNvPicPr preferRelativeResize="0"/>
          <p:nvPr/>
        </p:nvPicPr>
        <p:blipFill rotWithShape="1">
          <a:blip r:embed="rId3">
            <a:alphaModFix/>
          </a:blip>
          <a:srcRect b="0" l="0" r="7638" t="0"/>
          <a:stretch/>
        </p:blipFill>
        <p:spPr>
          <a:xfrm>
            <a:off x="5609975" y="1066650"/>
            <a:ext cx="6353576" cy="36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3"/>
          <p:cNvSpPr txBox="1"/>
          <p:nvPr>
            <p:ph idx="1" type="body"/>
          </p:nvPr>
        </p:nvSpPr>
        <p:spPr>
          <a:xfrm>
            <a:off x="675635" y="545315"/>
            <a:ext cx="108198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/>
              <a:t>Deep Learning Models</a:t>
            </a:r>
            <a:endParaRPr/>
          </a:p>
        </p:txBody>
      </p:sp>
      <p:sp>
        <p:nvSpPr>
          <p:cNvPr id="234" name="Google Shape;234;p33"/>
          <p:cNvSpPr/>
          <p:nvPr>
            <p:ph idx="2" type="media"/>
          </p:nvPr>
        </p:nvSpPr>
        <p:spPr>
          <a:xfrm>
            <a:off x="582600" y="1553075"/>
            <a:ext cx="5626800" cy="40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b="1" lang="en-US" sz="1900"/>
              <a:t>ResNet50</a:t>
            </a:r>
            <a:r>
              <a:rPr lang="en-US" sz="1900"/>
              <a:t>: </a:t>
            </a:r>
            <a:endParaRPr sz="19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Residual connections for deeper networks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b="1" lang="en-US" sz="1900"/>
              <a:t>VGG16</a:t>
            </a:r>
            <a:r>
              <a:rPr lang="en-US" sz="1900"/>
              <a:t>:</a:t>
            </a:r>
            <a:endParaRPr sz="19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Sequential deep convolutional layers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b="1" lang="en-US" sz="1900"/>
              <a:t>GoogLeNet</a:t>
            </a:r>
            <a:r>
              <a:rPr lang="en-US" sz="1900"/>
              <a:t>: </a:t>
            </a:r>
            <a:endParaRPr sz="19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Inception modules with efficient computation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b="1" lang="en-US" sz="1900"/>
              <a:t>AlexNet</a:t>
            </a:r>
            <a:r>
              <a:rPr lang="en-US" sz="1900"/>
              <a:t>: </a:t>
            </a:r>
            <a:endParaRPr sz="19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Revolutionized CNNs with deeper architecture</a:t>
            </a:r>
            <a:endParaRPr sz="1900"/>
          </a:p>
        </p:txBody>
      </p:sp>
      <p:sp>
        <p:nvSpPr>
          <p:cNvPr id="235" name="Google Shape;235;p33"/>
          <p:cNvSpPr txBox="1"/>
          <p:nvPr>
            <p:ph idx="3" type="body"/>
          </p:nvPr>
        </p:nvSpPr>
        <p:spPr>
          <a:xfrm>
            <a:off x="6880210" y="6333966"/>
            <a:ext cx="45276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236" name="Google Shape;236;p33"/>
          <p:cNvSpPr/>
          <p:nvPr/>
        </p:nvSpPr>
        <p:spPr>
          <a:xfrm>
            <a:off x="190500" y="6195525"/>
            <a:ext cx="3067200" cy="55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600" y="6195525"/>
            <a:ext cx="2078397" cy="5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4"/>
          <p:cNvPicPr preferRelativeResize="0"/>
          <p:nvPr/>
        </p:nvPicPr>
        <p:blipFill rotWithShape="1">
          <a:blip r:embed="rId3">
            <a:alphaModFix/>
          </a:blip>
          <a:srcRect b="0" l="12517" r="14281" t="0"/>
          <a:stretch/>
        </p:blipFill>
        <p:spPr>
          <a:xfrm>
            <a:off x="6609225" y="867725"/>
            <a:ext cx="5069552" cy="461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4"/>
          <p:cNvSpPr txBox="1"/>
          <p:nvPr>
            <p:ph idx="1" type="body"/>
          </p:nvPr>
        </p:nvSpPr>
        <p:spPr>
          <a:xfrm>
            <a:off x="675635" y="545315"/>
            <a:ext cx="108198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/>
              <a:t>Resampling Techniques</a:t>
            </a:r>
            <a:endParaRPr/>
          </a:p>
        </p:txBody>
      </p:sp>
      <p:sp>
        <p:nvSpPr>
          <p:cNvPr id="244" name="Google Shape;244;p34"/>
          <p:cNvSpPr/>
          <p:nvPr>
            <p:ph idx="2" type="media"/>
          </p:nvPr>
        </p:nvSpPr>
        <p:spPr>
          <a:xfrm>
            <a:off x="762000" y="1802400"/>
            <a:ext cx="6504000" cy="40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Nearest Neighbor Interpolation 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Bilinear and Bicubic Interpolation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Gaussian Pyramid for Downsampling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Super-Resolution Using Deep Learning (SRCNN)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Wavelet Transform Resampling</a:t>
            </a:r>
            <a:endParaRPr/>
          </a:p>
        </p:txBody>
      </p:sp>
      <p:sp>
        <p:nvSpPr>
          <p:cNvPr id="245" name="Google Shape;245;p34"/>
          <p:cNvSpPr txBox="1"/>
          <p:nvPr>
            <p:ph idx="3" type="body"/>
          </p:nvPr>
        </p:nvSpPr>
        <p:spPr>
          <a:xfrm>
            <a:off x="6880210" y="6333966"/>
            <a:ext cx="45276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246" name="Google Shape;246;p34"/>
          <p:cNvSpPr/>
          <p:nvPr/>
        </p:nvSpPr>
        <p:spPr>
          <a:xfrm>
            <a:off x="190500" y="6195525"/>
            <a:ext cx="3067200" cy="55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600" y="6195525"/>
            <a:ext cx="2078397" cy="5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/>
          <p:nvPr>
            <p:ph idx="1" type="body"/>
          </p:nvPr>
        </p:nvSpPr>
        <p:spPr>
          <a:xfrm>
            <a:off x="675635" y="545315"/>
            <a:ext cx="108198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/>
              <a:t>Part 1. Nearest Neighbor Interpolation</a:t>
            </a:r>
            <a:endParaRPr/>
          </a:p>
        </p:txBody>
      </p:sp>
      <p:sp>
        <p:nvSpPr>
          <p:cNvPr id="253" name="Google Shape;253;p35"/>
          <p:cNvSpPr/>
          <p:nvPr>
            <p:ph idx="2" type="media"/>
          </p:nvPr>
        </p:nvSpPr>
        <p:spPr>
          <a:xfrm>
            <a:off x="901050" y="1298625"/>
            <a:ext cx="7746000" cy="23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NNI: simple image resizing technique where the value of a pixel in the resized image is assigned to the value of the nearest pixel in the original image.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No averaging or blending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Fast and efficient</a:t>
            </a:r>
            <a:endParaRPr/>
          </a:p>
        </p:txBody>
      </p:sp>
      <p:sp>
        <p:nvSpPr>
          <p:cNvPr id="254" name="Google Shape;254;p35"/>
          <p:cNvSpPr txBox="1"/>
          <p:nvPr>
            <p:ph idx="3" type="body"/>
          </p:nvPr>
        </p:nvSpPr>
        <p:spPr>
          <a:xfrm>
            <a:off x="6880210" y="6333966"/>
            <a:ext cx="45276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255" name="Google Shape;255;p35"/>
          <p:cNvSpPr/>
          <p:nvPr/>
        </p:nvSpPr>
        <p:spPr>
          <a:xfrm>
            <a:off x="190500" y="6195525"/>
            <a:ext cx="3067200" cy="55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00" y="6195525"/>
            <a:ext cx="2078397" cy="5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0463" y="3822500"/>
            <a:ext cx="3315126" cy="23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988" y="3725464"/>
            <a:ext cx="3315125" cy="2394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79900" y="3797276"/>
            <a:ext cx="3252200" cy="23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86644" y="689600"/>
            <a:ext cx="2934175" cy="13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086650" y="2165300"/>
            <a:ext cx="2934174" cy="136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 txBox="1"/>
          <p:nvPr>
            <p:ph idx="1" type="body"/>
          </p:nvPr>
        </p:nvSpPr>
        <p:spPr>
          <a:xfrm>
            <a:off x="675635" y="545315"/>
            <a:ext cx="108198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/>
              <a:t>Part 1. NNI Process</a:t>
            </a:r>
            <a:endParaRPr/>
          </a:p>
        </p:txBody>
      </p:sp>
      <p:sp>
        <p:nvSpPr>
          <p:cNvPr id="267" name="Google Shape;267;p36"/>
          <p:cNvSpPr/>
          <p:nvPr>
            <p:ph idx="2" type="media"/>
          </p:nvPr>
        </p:nvSpPr>
        <p:spPr>
          <a:xfrm>
            <a:off x="762000" y="1415100"/>
            <a:ext cx="8053200" cy="46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/>
              <a:t>Step 1: Set Target Dimensions</a:t>
            </a:r>
            <a:endParaRPr b="1"/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000"/>
              <a:t>Define the new width and height for resizing.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/>
              <a:t>Step 2: Apply Nearest Neighbor Resizing</a:t>
            </a:r>
            <a:endParaRPr b="1"/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000"/>
              <a:t>Use the library’s resize function with </a:t>
            </a:r>
            <a:r>
              <a:rPr b="1" lang="en-US" sz="2000"/>
              <a:t>NEAREST</a:t>
            </a:r>
            <a:r>
              <a:rPr lang="en-US" sz="2000"/>
              <a:t> as the interpolation method:</a:t>
            </a:r>
            <a:br>
              <a:rPr lang="en-US" sz="2000">
                <a:solidFill>
                  <a:srgbClr val="595959"/>
                </a:solidFill>
              </a:rPr>
            </a:br>
            <a:r>
              <a:rPr lang="en-US" sz="2000">
                <a:solidFill>
                  <a:srgbClr val="595959"/>
                </a:solidFill>
              </a:rPr>
              <a:t>	</a:t>
            </a:r>
            <a:r>
              <a:rPr lang="en-US" sz="1498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resized_image = cv2.resize(image, (width, height), interpolation=cv2.INTER_NEAREST)</a:t>
            </a:r>
            <a:endParaRPr sz="19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/>
              <a:t>Step 3: Integrate Into Pipeline</a:t>
            </a:r>
            <a:endParaRPr b="1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Pass the resized image to the deep learning model or further processing.</a:t>
            </a:r>
            <a:endParaRPr sz="2000"/>
          </a:p>
        </p:txBody>
      </p:sp>
      <p:sp>
        <p:nvSpPr>
          <p:cNvPr id="268" name="Google Shape;268;p36"/>
          <p:cNvSpPr txBox="1"/>
          <p:nvPr>
            <p:ph idx="3" type="body"/>
          </p:nvPr>
        </p:nvSpPr>
        <p:spPr>
          <a:xfrm>
            <a:off x="6880210" y="6333966"/>
            <a:ext cx="45276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269" name="Google Shape;269;p36"/>
          <p:cNvSpPr/>
          <p:nvPr/>
        </p:nvSpPr>
        <p:spPr>
          <a:xfrm>
            <a:off x="190500" y="6195525"/>
            <a:ext cx="3067200" cy="55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00" y="6195525"/>
            <a:ext cx="2078397" cy="5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5998" y="1199898"/>
            <a:ext cx="1796850" cy="171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2848" y="959875"/>
            <a:ext cx="2965175" cy="32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37350" y="4321963"/>
            <a:ext cx="3730679" cy="60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GEORGIA BRAND">
      <a:dk1>
        <a:srgbClr val="000000"/>
      </a:dk1>
      <a:lt1>
        <a:srgbClr val="FFFFFF"/>
      </a:lt1>
      <a:dk2>
        <a:srgbClr val="BA0C2F"/>
      </a:dk2>
      <a:lt2>
        <a:srgbClr val="D6D2C4"/>
      </a:lt2>
      <a:accent1>
        <a:srgbClr val="9EA2A2"/>
      </a:accent1>
      <a:accent2>
        <a:srgbClr val="66435A"/>
      </a:accent2>
      <a:accent3>
        <a:srgbClr val="BFB800"/>
      </a:accent3>
      <a:accent4>
        <a:srgbClr val="00677F"/>
      </a:accent4>
      <a:accent5>
        <a:srgbClr val="776E64"/>
      </a:accent5>
      <a:accent6>
        <a:srgbClr val="FFCD00"/>
      </a:accent6>
      <a:hlink>
        <a:srgbClr val="00A3AD"/>
      </a:hlink>
      <a:folHlink>
        <a:srgbClr val="594A2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